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8800425" cy="43200638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90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>
        <p:scale>
          <a:sx n="75" d="100"/>
          <a:sy n="75" d="100"/>
        </p:scale>
        <p:origin x="36" y="-252"/>
      </p:cViewPr>
      <p:guideLst>
        <p:guide orient="horz" pos="13606"/>
        <p:guide pos="90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 BITTENCOURT LEAL" userId="6b41592b-2454-4c96-a287-3dfc1545e07f" providerId="ADAL" clId="{07E3E000-E928-491F-8D94-3742C77988E4}"/>
    <pc:docChg chg="custSel modSld modMainMaster">
      <pc:chgData name="ANDRE BITTENCOURT LEAL" userId="6b41592b-2454-4c96-a287-3dfc1545e07f" providerId="ADAL" clId="{07E3E000-E928-491F-8D94-3742C77988E4}" dt="2026-09-18T18:50:51.680" v="302" actId="20577"/>
      <pc:docMkLst>
        <pc:docMk/>
      </pc:docMkLst>
      <pc:sldChg chg="addSp delSp modSp mod">
        <pc:chgData name="ANDRE BITTENCOURT LEAL" userId="6b41592b-2454-4c96-a287-3dfc1545e07f" providerId="ADAL" clId="{07E3E000-E928-491F-8D94-3742C77988E4}" dt="2026-09-18T18:50:51.680" v="302" actId="20577"/>
        <pc:sldMkLst>
          <pc:docMk/>
          <pc:sldMk cId="595783013" sldId="256"/>
        </pc:sldMkLst>
        <pc:spChg chg="mod">
          <ac:chgData name="ANDRE BITTENCOURT LEAL" userId="6b41592b-2454-4c96-a287-3dfc1545e07f" providerId="ADAL" clId="{07E3E000-E928-491F-8D94-3742C77988E4}" dt="2026-09-18T18:50:51.680" v="302" actId="20577"/>
          <ac:spMkLst>
            <pc:docMk/>
            <pc:sldMk cId="595783013" sldId="256"/>
            <ac:spMk id="50" creationId="{F58FF7D8-160E-4290-9E11-42FB9782281C}"/>
          </ac:spMkLst>
        </pc:spChg>
        <pc:grpChg chg="del">
          <ac:chgData name="ANDRE BITTENCOURT LEAL" userId="6b41592b-2454-4c96-a287-3dfc1545e07f" providerId="ADAL" clId="{07E3E000-E928-491F-8D94-3742C77988E4}" dt="2026-09-12T19:20:34.255" v="106" actId="478"/>
          <ac:grpSpMkLst>
            <pc:docMk/>
            <pc:sldMk cId="595783013" sldId="256"/>
            <ac:grpSpMk id="29" creationId="{B1FAD551-9670-4491-8F09-F7E6462AA5AF}"/>
          </ac:grpSpMkLst>
        </pc:grpChg>
        <pc:picChg chg="add del">
          <ac:chgData name="ANDRE BITTENCOURT LEAL" userId="6b41592b-2454-4c96-a287-3dfc1545e07f" providerId="ADAL" clId="{07E3E000-E928-491F-8D94-3742C77988E4}" dt="2026-09-12T19:21:02.521" v="108"/>
          <ac:picMkLst>
            <pc:docMk/>
            <pc:sldMk cId="595783013" sldId="256"/>
            <ac:picMk id="2" creationId="{4D87E6AD-7F04-40E6-B898-80D14848E9F1}"/>
          </ac:picMkLst>
        </pc:picChg>
        <pc:picChg chg="add del mod">
          <ac:chgData name="ANDRE BITTENCOURT LEAL" userId="6b41592b-2454-4c96-a287-3dfc1545e07f" providerId="ADAL" clId="{07E3E000-E928-491F-8D94-3742C77988E4}" dt="2026-09-12T20:46:07.755" v="239" actId="478"/>
          <ac:picMkLst>
            <pc:docMk/>
            <pc:sldMk cId="595783013" sldId="256"/>
            <ac:picMk id="4" creationId="{5451D3A8-F8C1-49A2-95F5-6D720F1D496D}"/>
          </ac:picMkLst>
        </pc:picChg>
        <pc:picChg chg="add del mod">
          <ac:chgData name="ANDRE BITTENCOURT LEAL" userId="6b41592b-2454-4c96-a287-3dfc1545e07f" providerId="ADAL" clId="{07E3E000-E928-491F-8D94-3742C77988E4}" dt="2026-09-12T20:45:59.586" v="237" actId="478"/>
          <ac:picMkLst>
            <pc:docMk/>
            <pc:sldMk cId="595783013" sldId="256"/>
            <ac:picMk id="6" creationId="{FCAE50C6-9E40-48D4-8FA6-895A6F378CF6}"/>
          </ac:picMkLst>
        </pc:picChg>
        <pc:picChg chg="add mod">
          <ac:chgData name="ANDRE BITTENCOURT LEAL" userId="6b41592b-2454-4c96-a287-3dfc1545e07f" providerId="ADAL" clId="{07E3E000-E928-491F-8D94-3742C77988E4}" dt="2026-09-12T20:48:28.122" v="300" actId="1076"/>
          <ac:picMkLst>
            <pc:docMk/>
            <pc:sldMk cId="595783013" sldId="256"/>
            <ac:picMk id="8" creationId="{8C0AAD88-1079-472E-AE30-BBE1906D1AD8}"/>
          </ac:picMkLst>
        </pc:picChg>
        <pc:picChg chg="add mod">
          <ac:chgData name="ANDRE BITTENCOURT LEAL" userId="6b41592b-2454-4c96-a287-3dfc1545e07f" providerId="ADAL" clId="{07E3E000-E928-491F-8D94-3742C77988E4}" dt="2026-09-12T20:48:35.049" v="301" actId="1076"/>
          <ac:picMkLst>
            <pc:docMk/>
            <pc:sldMk cId="595783013" sldId="256"/>
            <ac:picMk id="10" creationId="{FE22CD1E-6600-4FCE-B1F0-ED1A609F187C}"/>
          </ac:picMkLst>
        </pc:picChg>
        <pc:picChg chg="del">
          <ac:chgData name="ANDRE BITTENCOURT LEAL" userId="6b41592b-2454-4c96-a287-3dfc1545e07f" providerId="ADAL" clId="{07E3E000-E928-491F-8D94-3742C77988E4}" dt="2026-09-12T19:24:17.881" v="114" actId="478"/>
          <ac:picMkLst>
            <pc:docMk/>
            <pc:sldMk cId="595783013" sldId="256"/>
            <ac:picMk id="28" creationId="{7BB0B6E3-04B0-4161-9324-8387494DC85F}"/>
          </ac:picMkLst>
        </pc:picChg>
      </pc:sldChg>
      <pc:sldMasterChg chg="modSp mod setBg modSldLayout">
        <pc:chgData name="ANDRE BITTENCOURT LEAL" userId="6b41592b-2454-4c96-a287-3dfc1545e07f" providerId="ADAL" clId="{07E3E000-E928-491F-8D94-3742C77988E4}" dt="2026-09-12T20:42:52.330" v="143" actId="478"/>
        <pc:sldMasterMkLst>
          <pc:docMk/>
          <pc:sldMasterMk cId="1563224281" sldId="2147483684"/>
        </pc:sldMasterMkLst>
        <pc:picChg chg="mod">
          <ac:chgData name="ANDRE BITTENCOURT LEAL" userId="6b41592b-2454-4c96-a287-3dfc1545e07f" providerId="ADAL" clId="{07E3E000-E928-491F-8D94-3742C77988E4}" dt="2026-09-12T19:11:15.995" v="6" actId="1076"/>
          <ac:picMkLst>
            <pc:docMk/>
            <pc:sldMasterMk cId="1563224281" sldId="2147483684"/>
            <ac:picMk id="7" creationId="{5A60E975-992D-4813-9D77-72EDBF8D92B5}"/>
          </ac:picMkLst>
        </pc:picChg>
        <pc:sldLayoutChg chg="addSp delSp modSp mod setBg">
          <pc:chgData name="ANDRE BITTENCOURT LEAL" userId="6b41592b-2454-4c96-a287-3dfc1545e07f" providerId="ADAL" clId="{07E3E000-E928-491F-8D94-3742C77988E4}" dt="2026-09-12T20:42:52.330" v="143" actId="478"/>
          <pc:sldLayoutMkLst>
            <pc:docMk/>
            <pc:sldMasterMk cId="1563224281" sldId="2147483684"/>
            <pc:sldLayoutMk cId="2361246185" sldId="2147483685"/>
          </pc:sldLayoutMkLst>
          <pc:spChg chg="del">
            <ac:chgData name="ANDRE BITTENCOURT LEAL" userId="6b41592b-2454-4c96-a287-3dfc1545e07f" providerId="ADAL" clId="{07E3E000-E928-491F-8D94-3742C77988E4}" dt="2026-09-12T20:42:50.818" v="142" actId="478"/>
            <ac:spMkLst>
              <pc:docMk/>
              <pc:sldMasterMk cId="1563224281" sldId="2147483684"/>
              <pc:sldLayoutMk cId="2361246185" sldId="2147483685"/>
              <ac:spMk id="4" creationId="{00000000-0000-0000-0000-000000000000}"/>
            </ac:spMkLst>
          </pc:spChg>
          <pc:spChg chg="del">
            <ac:chgData name="ANDRE BITTENCOURT LEAL" userId="6b41592b-2454-4c96-a287-3dfc1545e07f" providerId="ADAL" clId="{07E3E000-E928-491F-8D94-3742C77988E4}" dt="2026-09-12T20:42:49.145" v="141" actId="478"/>
            <ac:spMkLst>
              <pc:docMk/>
              <pc:sldMasterMk cId="1563224281" sldId="2147483684"/>
              <pc:sldLayoutMk cId="2361246185" sldId="2147483685"/>
              <ac:spMk id="5" creationId="{00000000-0000-0000-0000-000000000000}"/>
            </ac:spMkLst>
          </pc:spChg>
          <pc:spChg chg="del">
            <ac:chgData name="ANDRE BITTENCOURT LEAL" userId="6b41592b-2454-4c96-a287-3dfc1545e07f" providerId="ADAL" clId="{07E3E000-E928-491F-8D94-3742C77988E4}" dt="2026-09-12T20:42:52.330" v="143" actId="478"/>
            <ac:spMkLst>
              <pc:docMk/>
              <pc:sldMasterMk cId="1563224281" sldId="2147483684"/>
              <pc:sldLayoutMk cId="2361246185" sldId="2147483685"/>
              <ac:spMk id="6" creationId="{00000000-0000-0000-0000-000000000000}"/>
            </ac:spMkLst>
          </pc:spChg>
          <pc:picChg chg="del mod">
            <ac:chgData name="ANDRE BITTENCOURT LEAL" userId="6b41592b-2454-4c96-a287-3dfc1545e07f" providerId="ADAL" clId="{07E3E000-E928-491F-8D94-3742C77988E4}" dt="2026-09-12T19:16:08.393" v="105" actId="478"/>
            <ac:picMkLst>
              <pc:docMk/>
              <pc:sldMasterMk cId="1563224281" sldId="2147483684"/>
              <pc:sldLayoutMk cId="2361246185" sldId="2147483685"/>
              <ac:picMk id="7" creationId="{EFFE6FF9-3101-41AA-A631-63F61858B666}"/>
            </ac:picMkLst>
          </pc:picChg>
          <pc:picChg chg="del">
            <ac:chgData name="ANDRE BITTENCOURT LEAL" userId="6b41592b-2454-4c96-a287-3dfc1545e07f" providerId="ADAL" clId="{07E3E000-E928-491F-8D94-3742C77988E4}" dt="2026-09-12T20:42:41.605" v="140" actId="478"/>
            <ac:picMkLst>
              <pc:docMk/>
              <pc:sldMasterMk cId="1563224281" sldId="2147483684"/>
              <pc:sldLayoutMk cId="2361246185" sldId="2147483685"/>
              <ac:picMk id="8" creationId="{BC18B108-7012-4F89-9A49-CADF9DF949A3}"/>
            </ac:picMkLst>
          </pc:picChg>
          <pc:picChg chg="add del mod">
            <ac:chgData name="ANDRE BITTENCOURT LEAL" userId="6b41592b-2454-4c96-a287-3dfc1545e07f" providerId="ADAL" clId="{07E3E000-E928-491F-8D94-3742C77988E4}" dt="2026-09-12T19:13:42.845" v="9"/>
            <ac:picMkLst>
              <pc:docMk/>
              <pc:sldMasterMk cId="1563224281" sldId="2147483684"/>
              <pc:sldLayoutMk cId="2361246185" sldId="2147483685"/>
              <ac:picMk id="10" creationId="{E2BE2A3C-2C33-43FD-A275-8A3DB28B4263}"/>
            </ac:picMkLst>
          </pc:picChg>
          <pc:picChg chg="add mod">
            <ac:chgData name="ANDRE BITTENCOURT LEAL" userId="6b41592b-2454-4c96-a287-3dfc1545e07f" providerId="ADAL" clId="{07E3E000-E928-491F-8D94-3742C77988E4}" dt="2026-09-12T19:16:06.670" v="104" actId="1076"/>
            <ac:picMkLst>
              <pc:docMk/>
              <pc:sldMasterMk cId="1563224281" sldId="2147483684"/>
              <pc:sldLayoutMk cId="2361246185" sldId="2147483685"/>
              <ac:picMk id="12" creationId="{F92458E5-77EE-455C-8F72-07C5E72E7422}"/>
            </ac:picMkLst>
          </pc:picChg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3694504098" sldId="2147483686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2152300798" sldId="2147483687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1786044535" sldId="2147483688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822163750" sldId="2147483689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2662349530" sldId="2147483690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1078874795" sldId="2147483691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3403299530" sldId="2147483692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1698651361" sldId="2147483693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219176203" sldId="2147483694"/>
          </pc:sldLayoutMkLst>
        </pc:sldLayoutChg>
        <pc:sldLayoutChg chg="setBg">
          <pc:chgData name="ANDRE BITTENCOURT LEAL" userId="6b41592b-2454-4c96-a287-3dfc1545e07f" providerId="ADAL" clId="{07E3E000-E928-491F-8D94-3742C77988E4}" dt="2026-09-12T19:11:21.954" v="7"/>
          <pc:sldLayoutMkLst>
            <pc:docMk/>
            <pc:sldMasterMk cId="1563224281" sldId="2147483684"/>
            <pc:sldLayoutMk cId="4232283648" sldId="2147483695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92458E5-77EE-455C-8F72-07C5E72E74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393" y="967693"/>
            <a:ext cx="10800000" cy="124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46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E47243F3-3453-4164-ACA7-85B545F747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1782" y="41171706"/>
            <a:ext cx="659686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504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230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044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16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34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8874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29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65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76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2283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4C078-202C-4F1B-A016-F81961B42FDE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99744F-6D74-4D84-B545-E0404676E0C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A60E975-992D-4813-9D77-72EDBF8D92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8801058" cy="344309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E2DD8F7-D95A-420C-8B99-5CDF8D173BB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06804"/>
            <a:ext cx="28801058" cy="379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22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aixaDeTexto 49">
            <a:extLst>
              <a:ext uri="{FF2B5EF4-FFF2-40B4-BE49-F238E27FC236}">
                <a16:creationId xmlns:a16="http://schemas.microsoft.com/office/drawing/2014/main" id="{F58FF7D8-160E-4290-9E11-42FB9782281C}"/>
              </a:ext>
            </a:extLst>
          </p:cNvPr>
          <p:cNvSpPr txBox="1"/>
          <p:nvPr/>
        </p:nvSpPr>
        <p:spPr>
          <a:xfrm>
            <a:off x="717550" y="9180000"/>
            <a:ext cx="1296000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2400"/>
              </a:spcAft>
            </a:pPr>
            <a:r>
              <a:rPr lang="pt-BR" sz="4800" b="1" dirty="0"/>
              <a:t>INTRODUÇÃO (</a:t>
            </a:r>
            <a:r>
              <a:rPr lang="pt-BR" sz="4800" b="1" dirty="0" err="1"/>
              <a:t>Calibri</a:t>
            </a:r>
            <a:r>
              <a:rPr lang="pt-BR" sz="4800" b="1" dirty="0"/>
              <a:t> 48 </a:t>
            </a:r>
            <a:r>
              <a:rPr lang="pt-BR" sz="4800" b="1" dirty="0" err="1"/>
              <a:t>pts</a:t>
            </a:r>
            <a:r>
              <a:rPr lang="pt-BR" sz="4800" b="1" dirty="0"/>
              <a:t>)</a:t>
            </a:r>
          </a:p>
          <a:p>
            <a:pPr algn="just"/>
            <a:r>
              <a:rPr lang="pt-BR" sz="3200" dirty="0"/>
              <a:t>	Este modelo tem caráter apenas orientativo, servindo como sugestão para auxiliar os participantes na elaboração de seus pôsteres. O uso não é obrigatório, e cada interessado pode adaptá-lo livremente, ajustando estilos e tamanhos de fonte, cores, espaçamentos, diagramação ou quaisquer outros elementos, de acordo com suas preferências e necessidades. No entanto, para manter a identidade visual </a:t>
            </a:r>
            <a:r>
              <a:rPr lang="pt-BR" sz="3200"/>
              <a:t>do 36º </a:t>
            </a:r>
            <a:r>
              <a:rPr lang="pt-BR" sz="3200" dirty="0"/>
              <a:t>SIC da UDESC, é importante preservar as artes que constam na parte superior (cabeçalho) e inferior (rodapé) do pôster. 	Os títulos e a organização das seções também são de livre escolha; entretanto, neste arquivo são apresentados exemplos comumente utilizados em pôsteres.	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032BB0EE-2988-4EA0-883D-77EEB6A61EC7}"/>
              </a:ext>
            </a:extLst>
          </p:cNvPr>
          <p:cNvSpPr txBox="1"/>
          <p:nvPr/>
        </p:nvSpPr>
        <p:spPr>
          <a:xfrm>
            <a:off x="717550" y="15620360"/>
            <a:ext cx="12960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2400"/>
              </a:spcAft>
            </a:pPr>
            <a:r>
              <a:rPr lang="pt-BR" sz="4800" b="1" dirty="0"/>
              <a:t>DESENVOLVIMENTO</a:t>
            </a:r>
          </a:p>
          <a:p>
            <a:pPr algn="just"/>
            <a:r>
              <a:rPr lang="pt-BR" sz="3600" dirty="0"/>
              <a:t>	</a:t>
            </a:r>
            <a:r>
              <a:rPr lang="pt-BR" sz="3200" dirty="0"/>
              <a:t> Para um pôster, fontes sem serifa, como Arial, </a:t>
            </a:r>
            <a:r>
              <a:rPr lang="pt-BR" sz="3200" dirty="0" err="1"/>
              <a:t>Calibri</a:t>
            </a:r>
            <a:r>
              <a:rPr lang="pt-BR" sz="3200" dirty="0"/>
              <a:t>, </a:t>
            </a:r>
            <a:r>
              <a:rPr lang="pt-BR" sz="3200" dirty="0" err="1"/>
              <a:t>Tahoma</a:t>
            </a:r>
            <a:r>
              <a:rPr lang="pt-BR" sz="3200" dirty="0"/>
              <a:t> ou </a:t>
            </a:r>
            <a:r>
              <a:rPr lang="pt-BR" sz="3200" dirty="0" err="1"/>
              <a:t>Verdana</a:t>
            </a:r>
            <a:r>
              <a:rPr lang="pt-BR" sz="3200" dirty="0"/>
              <a:t>, são as mais indicadas. Recomenda-se o uso da fonte </a:t>
            </a:r>
            <a:r>
              <a:rPr lang="pt-BR" sz="3200" dirty="0" err="1"/>
              <a:t>Calibri</a:t>
            </a:r>
            <a:r>
              <a:rPr lang="pt-BR" sz="3200" dirty="0"/>
              <a:t>. Nos títulos das seções, recomenda-se o uso de fonte </a:t>
            </a:r>
            <a:r>
              <a:rPr lang="pt-BR" sz="3200" dirty="0" err="1"/>
              <a:t>Calibri</a:t>
            </a:r>
            <a:r>
              <a:rPr lang="pt-BR" sz="3200" dirty="0"/>
              <a:t> 48~50 </a:t>
            </a:r>
            <a:r>
              <a:rPr lang="pt-BR" sz="3200" dirty="0" err="1"/>
              <a:t>pts</a:t>
            </a:r>
            <a:r>
              <a:rPr lang="pt-BR" sz="3200" dirty="0"/>
              <a:t> (mínimo 40 e máximo 54); e no corpo do texto recomenda-se o uso da fonte </a:t>
            </a:r>
            <a:r>
              <a:rPr lang="pt-BR" sz="3200" dirty="0" err="1"/>
              <a:t>Calibri</a:t>
            </a:r>
            <a:r>
              <a:rPr lang="pt-BR" sz="3200" dirty="0"/>
              <a:t> 32 </a:t>
            </a:r>
            <a:r>
              <a:rPr lang="pt-BR" sz="3200" dirty="0" err="1"/>
              <a:t>pts</a:t>
            </a:r>
            <a:r>
              <a:rPr lang="pt-BR" sz="3200" dirty="0"/>
              <a:t> (mínimo 28 e máximo 36). </a:t>
            </a:r>
          </a:p>
          <a:p>
            <a:pPr algn="just"/>
            <a:r>
              <a:rPr lang="pt-BR" sz="3200" dirty="0">
                <a:solidFill>
                  <a:srgbClr val="000000"/>
                </a:solidFill>
                <a:effectLst/>
              </a:rPr>
              <a:t>	O pôster é uma oportunidade para apresentar e discutir sua pesquisa com colegas, avaliadores e demais interessados. Diferente do resumo escrito, ele deve ser um material visual e sintético, que facilite a compreensão das ideias principais. Para transmitir sua mensagem de forma clara e atrativa, é importante prezar pela concisão, boa organização e apelo visual.</a:t>
            </a:r>
            <a:r>
              <a:rPr lang="pt-BR" sz="3200" b="1" dirty="0">
                <a:solidFill>
                  <a:srgbClr val="000000"/>
                </a:solidFill>
                <a:effectLst/>
              </a:rPr>
              <a:t> </a:t>
            </a:r>
            <a:endParaRPr lang="pt-BR" sz="3200" dirty="0">
              <a:solidFill>
                <a:srgbClr val="000000"/>
              </a:solidFill>
              <a:effectLst/>
            </a:endParaRP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F8C029BA-AF7A-49BE-9468-87A59CF810AB}"/>
              </a:ext>
            </a:extLst>
          </p:cNvPr>
          <p:cNvSpPr txBox="1"/>
          <p:nvPr/>
        </p:nvSpPr>
        <p:spPr>
          <a:xfrm>
            <a:off x="716400" y="28568075"/>
            <a:ext cx="12960000" cy="1092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	</a:t>
            </a:r>
            <a:r>
              <a:rPr lang="pt-BR" sz="3200" b="1" dirty="0"/>
              <a:t>Checklist para elaboração de pôster científico</a:t>
            </a:r>
            <a:endParaRPr lang="pt-BR" sz="3200" dirty="0"/>
          </a:p>
          <a:p>
            <a:pPr indent="450000" algn="just"/>
            <a:r>
              <a:rPr lang="pt-BR" sz="3200" b="1" dirty="0"/>
              <a:t>1. Clareza e concisão</a:t>
            </a:r>
            <a:endParaRPr lang="pt-BR" sz="3200" dirty="0"/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Foque em </a:t>
            </a:r>
            <a:r>
              <a:rPr lang="pt-BR" sz="3200" dirty="0">
                <a:solidFill>
                  <a:schemeClr val="accent1"/>
                </a:solidFill>
              </a:rPr>
              <a:t>frases curtas e objetivas</a:t>
            </a:r>
            <a:r>
              <a:rPr lang="pt-BR" sz="3200" dirty="0"/>
              <a:t>, preferencialmente em </a:t>
            </a:r>
            <a:r>
              <a:rPr lang="pt-BR" sz="3200" dirty="0">
                <a:solidFill>
                  <a:schemeClr val="accent1"/>
                </a:solidFill>
              </a:rPr>
              <a:t>tópicos ou </a:t>
            </a:r>
            <a:r>
              <a:rPr lang="pt-BR" sz="3200" dirty="0" err="1">
                <a:solidFill>
                  <a:schemeClr val="accent1"/>
                </a:solidFill>
              </a:rPr>
              <a:t>bullets</a:t>
            </a:r>
            <a:r>
              <a:rPr lang="pt-BR" sz="3200" dirty="0"/>
              <a:t>, ao invés de parágrafos longos.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O pôster </a:t>
            </a:r>
            <a:r>
              <a:rPr lang="pt-BR" sz="3200" b="1" dirty="0">
                <a:solidFill>
                  <a:srgbClr val="FF0000"/>
                </a:solidFill>
              </a:rPr>
              <a:t>não</a:t>
            </a:r>
            <a:r>
              <a:rPr lang="pt-BR" sz="3200" dirty="0">
                <a:solidFill>
                  <a:schemeClr val="accent1"/>
                </a:solidFill>
              </a:rPr>
              <a:t> </a:t>
            </a:r>
            <a:r>
              <a:rPr lang="pt-BR" sz="3200" b="1" dirty="0">
                <a:solidFill>
                  <a:srgbClr val="FF0000"/>
                </a:solidFill>
              </a:rPr>
              <a:t>deve repetir o texto do resumo</a:t>
            </a:r>
            <a:r>
              <a:rPr lang="pt-BR" sz="3200" dirty="0"/>
              <a:t>; use o texto para contextualizar e explicar os resultados apresentados nas figuras e gráficos.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Priorize um </a:t>
            </a:r>
            <a:r>
              <a:rPr lang="pt-BR" sz="3200" dirty="0">
                <a:solidFill>
                  <a:schemeClr val="accent1"/>
                </a:solidFill>
              </a:rPr>
              <a:t>conteúdo enxuto e visualmente equilibrado</a:t>
            </a:r>
            <a:r>
              <a:rPr lang="pt-BR" sz="3200" dirty="0"/>
              <a:t>.</a:t>
            </a:r>
          </a:p>
          <a:p>
            <a:pPr indent="450000" algn="just"/>
            <a:r>
              <a:rPr lang="pt-BR" sz="3200" b="1" dirty="0"/>
              <a:t>2. Organização e legibilidade</a:t>
            </a:r>
            <a:endParaRPr lang="pt-BR" sz="3200" dirty="0"/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Estruture as seções de forma </a:t>
            </a:r>
            <a:r>
              <a:rPr lang="pt-BR" sz="3200" dirty="0">
                <a:solidFill>
                  <a:schemeClr val="accent1"/>
                </a:solidFill>
              </a:rPr>
              <a:t>lógica e vertical</a:t>
            </a:r>
            <a:r>
              <a:rPr lang="pt-BR" sz="3200" dirty="0"/>
              <a:t>, facilitando a leitura de cima para baixo. Evite arranjos horizontais ou dispersos.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Utilize </a:t>
            </a:r>
            <a:r>
              <a:rPr lang="pt-BR" sz="3200" dirty="0">
                <a:solidFill>
                  <a:schemeClr val="accent1"/>
                </a:solidFill>
              </a:rPr>
              <a:t>tamanho de fonte adequado </a:t>
            </a:r>
            <a:r>
              <a:rPr lang="pt-BR" sz="3200" dirty="0"/>
              <a:t>para leitura a </a:t>
            </a:r>
            <a:r>
              <a:rPr lang="pt-BR" sz="3200" dirty="0">
                <a:solidFill>
                  <a:schemeClr val="accent1"/>
                </a:solidFill>
              </a:rPr>
              <a:t>2 metros de distância</a:t>
            </a:r>
            <a:r>
              <a:rPr lang="pt-BR" sz="3200" dirty="0"/>
              <a:t>.</a:t>
            </a:r>
          </a:p>
          <a:p>
            <a:pPr indent="450000" algn="just"/>
            <a:r>
              <a:rPr lang="pt-BR" sz="3200" b="1" dirty="0"/>
              <a:t>3. Recursos visuais</a:t>
            </a:r>
            <a:endParaRPr lang="pt-BR" sz="3200" dirty="0"/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Prefira </a:t>
            </a:r>
            <a:r>
              <a:rPr lang="pt-BR" sz="3200" dirty="0">
                <a:solidFill>
                  <a:schemeClr val="accent1"/>
                </a:solidFill>
              </a:rPr>
              <a:t>gráficos, figuras, fotos e tabelas </a:t>
            </a:r>
            <a:r>
              <a:rPr lang="pt-BR" sz="3200" dirty="0"/>
              <a:t>para apresentar resultados, </a:t>
            </a:r>
            <a:r>
              <a:rPr lang="pt-BR" sz="3200" b="1" dirty="0">
                <a:solidFill>
                  <a:srgbClr val="FF0000"/>
                </a:solidFill>
              </a:rPr>
              <a:t>incluindo informações que não couberam no resumo</a:t>
            </a:r>
            <a:r>
              <a:rPr lang="pt-BR" sz="3200" dirty="0"/>
              <a:t>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Evite excesso de informações em cada ilustração.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Use </a:t>
            </a:r>
            <a:r>
              <a:rPr lang="pt-BR" sz="3200" dirty="0">
                <a:solidFill>
                  <a:schemeClr val="accent1"/>
                </a:solidFill>
              </a:rPr>
              <a:t>cores, setas, quadros e </a:t>
            </a:r>
            <a:r>
              <a:rPr lang="pt-BR" sz="3200" u="sng" dirty="0">
                <a:solidFill>
                  <a:schemeClr val="accent1"/>
                </a:solidFill>
              </a:rPr>
              <a:t>variação de fontes</a:t>
            </a:r>
            <a:r>
              <a:rPr lang="pt-BR" sz="3200" dirty="0">
                <a:solidFill>
                  <a:schemeClr val="accent1"/>
                </a:solidFill>
              </a:rPr>
              <a:t> </a:t>
            </a:r>
            <a:r>
              <a:rPr lang="pt-BR" sz="3200" dirty="0"/>
              <a:t>para destacar pontos importantes sem sobrecarregar o layout.</a:t>
            </a:r>
          </a:p>
          <a:p>
            <a:pPr indent="450000" algn="just"/>
            <a:r>
              <a:rPr lang="pt-BR" sz="3200" b="1" dirty="0"/>
              <a:t>4. Apelo visual e apresentação</a:t>
            </a:r>
            <a:endParaRPr lang="pt-BR" sz="3200" dirty="0"/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Mantenha o pôster </a:t>
            </a:r>
            <a:r>
              <a:rPr lang="pt-BR" sz="3200" dirty="0">
                <a:solidFill>
                  <a:schemeClr val="accent1"/>
                </a:solidFill>
              </a:rPr>
              <a:t>limpo e organizado</a:t>
            </a:r>
            <a:r>
              <a:rPr lang="pt-BR" sz="3200" dirty="0"/>
              <a:t>; menos elementos sobrecarregam menos e facilitam a compreensão.</a:t>
            </a:r>
          </a:p>
          <a:p>
            <a:pPr marL="457200" indent="-457200" algn="just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pt-BR" sz="3200" dirty="0"/>
              <a:t>O pôster deve servir como </a:t>
            </a:r>
            <a:r>
              <a:rPr lang="pt-BR" sz="3200" dirty="0">
                <a:solidFill>
                  <a:schemeClr val="accent1"/>
                </a:solidFill>
              </a:rPr>
              <a:t>apoio à apresentação oral</a:t>
            </a:r>
            <a:r>
              <a:rPr lang="pt-BR" sz="3200" dirty="0"/>
              <a:t>, guiando o público pela lógica do trabalho e despertando interesse.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893A2DCD-97D6-46E7-A02A-FB4E7DC7C211}"/>
              </a:ext>
            </a:extLst>
          </p:cNvPr>
          <p:cNvSpPr txBox="1"/>
          <p:nvPr/>
        </p:nvSpPr>
        <p:spPr>
          <a:xfrm>
            <a:off x="716400" y="27597463"/>
            <a:ext cx="129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3000"/>
              </a:spcAft>
            </a:pPr>
            <a:r>
              <a:rPr lang="pt-BR" sz="2800" dirty="0"/>
              <a:t>Fig. 1: Imagens meramente ilustrativas, para destacar a importância do apelo visual</a:t>
            </a: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89661EB5-DEB4-4DCC-87BD-2CC4EDFEDDA7}"/>
              </a:ext>
            </a:extLst>
          </p:cNvPr>
          <p:cNvSpPr txBox="1"/>
          <p:nvPr/>
        </p:nvSpPr>
        <p:spPr>
          <a:xfrm>
            <a:off x="15138000" y="30138661"/>
            <a:ext cx="12960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2400"/>
              </a:spcAft>
            </a:pPr>
            <a:r>
              <a:rPr lang="pt-BR" sz="4800" b="1" dirty="0"/>
              <a:t>CONCLUSÕES</a:t>
            </a:r>
          </a:p>
          <a:p>
            <a:pPr algn="just"/>
            <a:r>
              <a:rPr lang="pt-BR" sz="3600" b="1" dirty="0"/>
              <a:t>	</a:t>
            </a:r>
            <a:r>
              <a:rPr lang="pt-BR" sz="3600" dirty="0"/>
              <a:t> </a:t>
            </a:r>
            <a:r>
              <a:rPr lang="pt-BR" sz="3200" b="1" dirty="0"/>
              <a:t>Dicas para gerar o PDF do pôster no PowerPoint. </a:t>
            </a:r>
            <a:r>
              <a:rPr lang="pt-BR" sz="3200" dirty="0"/>
              <a:t>Antes de salvar o arquivo, verifique em </a:t>
            </a:r>
            <a:r>
              <a:rPr lang="pt-BR" sz="3200" b="1" dirty="0"/>
              <a:t>Design → Tamanho do Slide</a:t>
            </a:r>
            <a:r>
              <a:rPr lang="pt-BR" sz="3200" dirty="0"/>
              <a:t> se as dimensões do pôster estão configuradas como 80 × 120 cm. Utilize o comando </a:t>
            </a:r>
            <a:r>
              <a:rPr lang="pt-BR" sz="3200" b="1" dirty="0"/>
              <a:t>Arquivo → Exportar → Criar Documento PDF/XPS</a:t>
            </a:r>
            <a:r>
              <a:rPr lang="pt-BR" sz="3200" dirty="0"/>
              <a:t> para criar o PDF. Nas opções de exportação, escolha </a:t>
            </a:r>
            <a:r>
              <a:rPr lang="pt-BR" sz="3200" u="sng" dirty="0"/>
              <a:t>Qualidade: Padrão (publicação online e impressão)</a:t>
            </a:r>
            <a:r>
              <a:rPr lang="pt-BR" sz="3200" dirty="0"/>
              <a:t> para preservar a resolução das imagens e evitar perda de nitidez. Após gerar o PDF, abra-o e confira se o tamanho da página corresponde a 80 × 120 cm e se as figuras e textos mantêm a clareza esperada.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3F6DC818-A094-4ADF-ACF3-DBA2820941CD}"/>
              </a:ext>
            </a:extLst>
          </p:cNvPr>
          <p:cNvSpPr txBox="1"/>
          <p:nvPr/>
        </p:nvSpPr>
        <p:spPr>
          <a:xfrm>
            <a:off x="15138000" y="35680034"/>
            <a:ext cx="1296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2400"/>
              </a:spcAft>
            </a:pPr>
            <a:r>
              <a:rPr lang="pt-BR" sz="4800" b="1" dirty="0"/>
              <a:t>BIBLIOGRAFIA</a:t>
            </a:r>
          </a:p>
          <a:p>
            <a:pPr algn="ctr"/>
            <a:r>
              <a:rPr lang="pt-BR" sz="3600" b="1" dirty="0"/>
              <a:t>	</a:t>
            </a:r>
            <a:r>
              <a:rPr lang="pt-BR" sz="3000" b="1" dirty="0">
                <a:solidFill>
                  <a:srgbClr val="FF0000"/>
                </a:solidFill>
              </a:rPr>
              <a:t>REGISTRAR APENAS A BIBLIOGRAFIA CITADA NO PÔSTER (apagar isso)</a:t>
            </a:r>
          </a:p>
          <a:p>
            <a:pPr algn="just"/>
            <a:r>
              <a:rPr lang="pt-BR" sz="2800" dirty="0"/>
              <a:t>Aqui pode ser usada uma fonte menor que no restante do texto (tamanho 28): XXXXXX, J.A, YYYYYY,G.B., </a:t>
            </a:r>
            <a:r>
              <a:rPr lang="pt-BR" sz="2800" b="1" dirty="0"/>
              <a:t>“Registrar apenas a bibliografia citada no pôster”. </a:t>
            </a:r>
            <a:r>
              <a:rPr lang="pt-BR" sz="2800" dirty="0"/>
              <a:t>Joinville, 2022. </a:t>
            </a:r>
          </a:p>
          <a:p>
            <a:pPr algn="just"/>
            <a:r>
              <a:rPr lang="pt-BR" sz="2800" dirty="0"/>
              <a:t>XXXXXX, J.A, YYYYYY,G.B., </a:t>
            </a:r>
            <a:r>
              <a:rPr lang="pt-BR" sz="2800" b="1" dirty="0"/>
              <a:t>“Registrar apenas a bibliografia citada no pôster”. </a:t>
            </a:r>
            <a:r>
              <a:rPr lang="pt-BR" sz="2800" dirty="0"/>
              <a:t>Joinville: Exemplo, 2022. </a:t>
            </a:r>
          </a:p>
          <a:p>
            <a:pPr algn="just"/>
            <a:r>
              <a:rPr lang="pt-BR" sz="2800" dirty="0"/>
              <a:t>XXXXXX, J.A, YYYYYY,G.B., </a:t>
            </a:r>
            <a:r>
              <a:rPr lang="pt-BR" sz="2800" b="1" dirty="0"/>
              <a:t>“Registrar apenas a bibliografia citada no pôster”. </a:t>
            </a:r>
            <a:r>
              <a:rPr lang="pt-BR" sz="2800" dirty="0"/>
              <a:t>Joinville: Exemplo, 2022. </a:t>
            </a: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853F5699-1539-4926-8AF1-BEF4C0F57167}"/>
              </a:ext>
            </a:extLst>
          </p:cNvPr>
          <p:cNvSpPr txBox="1"/>
          <p:nvPr/>
        </p:nvSpPr>
        <p:spPr>
          <a:xfrm>
            <a:off x="15136813" y="9180000"/>
            <a:ext cx="129600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2400"/>
              </a:spcAft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RESULTADOS E DISCUSSÃO</a:t>
            </a:r>
          </a:p>
          <a:p>
            <a:pPr algn="just"/>
            <a:r>
              <a:rPr lang="pt-BR" sz="3200" dirty="0"/>
              <a:t>Para garantir boa nitidez na impressão do pôster (80 × 120 cm), recomenda-se que as figuras tenham resolução entre 150 e 300 PPI no tamanho final de impressão. Assim, figuras pequenas (≈15 × 15 cm) devem ter no mínimo 900–1800 pixels de lado e figuras médias (≈40 × 40 cm) devem ter no mínimo 2400–4800 pixels de lado. Sempre que possível, utilize formatos vetoriais (PDF, SVG, EPS) para gráficos e diagramas, pois eles mantêm a qualidade em qualquer escala (mesmo quando ampliadas). Formatos JPEG/JPG e PNG também podem ser usados, mas com o cuidado de garantir a resolução adequada, já que perdem qualidade na ampliação.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98D17DA-CA7B-4085-B3B2-E50E8B570089}"/>
              </a:ext>
            </a:extLst>
          </p:cNvPr>
          <p:cNvSpPr txBox="1"/>
          <p:nvPr/>
        </p:nvSpPr>
        <p:spPr>
          <a:xfrm>
            <a:off x="15138000" y="28996610"/>
            <a:ext cx="129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3000"/>
              </a:spcAft>
            </a:pPr>
            <a:r>
              <a:rPr lang="pt-BR" sz="2800" dirty="0"/>
              <a:t>Fig. 3: Use legendas curtas para que a figura seja compreendida sem depender do texto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780168F-83B5-4806-8D2F-A2E5ABCC44D2}"/>
              </a:ext>
            </a:extLst>
          </p:cNvPr>
          <p:cNvSpPr txBox="1"/>
          <p:nvPr/>
        </p:nvSpPr>
        <p:spPr>
          <a:xfrm>
            <a:off x="15138000" y="22795001"/>
            <a:ext cx="129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0"/>
              </a:spcBef>
              <a:spcAft>
                <a:spcPts val="3000"/>
              </a:spcAft>
            </a:pPr>
            <a:r>
              <a:rPr lang="pt-BR" sz="2800" dirty="0"/>
              <a:t>Fig. 2: O título da figura pode ser omitido se o conteúdo for óbvio e não houver espaço</a:t>
            </a:r>
          </a:p>
        </p:txBody>
      </p:sp>
      <p:pic>
        <p:nvPicPr>
          <p:cNvPr id="60" name="Picture 4" descr="gráfico de função matemática - 18729157">
            <a:extLst>
              <a:ext uri="{FF2B5EF4-FFF2-40B4-BE49-F238E27FC236}">
                <a16:creationId xmlns:a16="http://schemas.microsoft.com/office/drawing/2014/main" id="{4E7DE934-CFBC-4E90-AB06-CFD1A88F6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1736" y="14874526"/>
            <a:ext cx="3613627" cy="36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Vector matemática gráfico da função">
            <a:extLst>
              <a:ext uri="{FF2B5EF4-FFF2-40B4-BE49-F238E27FC236}">
                <a16:creationId xmlns:a16="http://schemas.microsoft.com/office/drawing/2014/main" id="{17B548E2-1DDF-45AC-BE12-EEB62869F5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1313" y="14896785"/>
            <a:ext cx="3591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gráfico de função matemática - 18729157">
            <a:extLst>
              <a:ext uri="{FF2B5EF4-FFF2-40B4-BE49-F238E27FC236}">
                <a16:creationId xmlns:a16="http://schemas.microsoft.com/office/drawing/2014/main" id="{4B6C28EE-36AB-41E6-8976-907B81520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041" y="14893486"/>
            <a:ext cx="357784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aixaDeTexto 67">
            <a:extLst>
              <a:ext uri="{FF2B5EF4-FFF2-40B4-BE49-F238E27FC236}">
                <a16:creationId xmlns:a16="http://schemas.microsoft.com/office/drawing/2014/main" id="{5FFC08B6-AABA-459F-BEB8-756D3F6D9547}"/>
              </a:ext>
            </a:extLst>
          </p:cNvPr>
          <p:cNvSpPr txBox="1"/>
          <p:nvPr/>
        </p:nvSpPr>
        <p:spPr>
          <a:xfrm>
            <a:off x="742950" y="4194680"/>
            <a:ext cx="27360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/>
              <a:t>O TÍTULO DEVE SER OBRIGATORIAMENTE O MESMO DO RESUMO: Recomenda-se fonte </a:t>
            </a:r>
            <a:r>
              <a:rPr lang="pt-BR" sz="8000" b="1" dirty="0" err="1"/>
              <a:t>Calibri</a:t>
            </a:r>
            <a:r>
              <a:rPr lang="pt-BR" sz="8000" b="1" dirty="0"/>
              <a:t> 80 (mínimo de 72)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49284A86-E4F4-460E-BA7F-65DFFD1872D8}"/>
              </a:ext>
            </a:extLst>
          </p:cNvPr>
          <p:cNvSpPr txBox="1"/>
          <p:nvPr/>
        </p:nvSpPr>
        <p:spPr>
          <a:xfrm>
            <a:off x="742950" y="6940786"/>
            <a:ext cx="2736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4400" dirty="0"/>
              <a:t>Nome do bolsista (DPTO/UDESC), Beltrano (DPTO/UDESC), Coautor 1 de Tal (Instituição), Orientador (DPTO/UDESC)</a:t>
            </a:r>
          </a:p>
        </p:txBody>
      </p:sp>
      <p:pic>
        <p:nvPicPr>
          <p:cNvPr id="22" name="Picture 4" descr="gráfico de função matemática - 18729157">
            <a:extLst>
              <a:ext uri="{FF2B5EF4-FFF2-40B4-BE49-F238E27FC236}">
                <a16:creationId xmlns:a16="http://schemas.microsoft.com/office/drawing/2014/main" id="{FA883002-D94D-492F-9738-D4C9B19449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1736" y="18963020"/>
            <a:ext cx="3613627" cy="36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Vector matemática gráfico da função">
            <a:extLst>
              <a:ext uri="{FF2B5EF4-FFF2-40B4-BE49-F238E27FC236}">
                <a16:creationId xmlns:a16="http://schemas.microsoft.com/office/drawing/2014/main" id="{9B4CA5AF-884D-4BFC-BD34-73CE5EB28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1313" y="18985279"/>
            <a:ext cx="3591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gráfico de função matemática - 18729157">
            <a:extLst>
              <a:ext uri="{FF2B5EF4-FFF2-40B4-BE49-F238E27FC236}">
                <a16:creationId xmlns:a16="http://schemas.microsoft.com/office/drawing/2014/main" id="{054A5186-3C1C-4671-B679-3F5634B5F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041" y="18981980"/>
            <a:ext cx="357784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Modelo matemático faz previsão da quantidade de notificações da Covid-19 em  Campo Grande - UFMS">
            <a:extLst>
              <a:ext uri="{FF2B5EF4-FFF2-40B4-BE49-F238E27FC236}">
                <a16:creationId xmlns:a16="http://schemas.microsoft.com/office/drawing/2014/main" id="{BABEB8D7-7D2A-4BD1-BFC7-7C7CF0EE0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30732" y="23854916"/>
            <a:ext cx="6201024" cy="520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A00C899-9B26-4446-87B6-AF899C6B2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400" y="21983164"/>
            <a:ext cx="7200000" cy="546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áfico científico vetorial ou gráfico de tensão de tração “ curvas de tensão. Caracterização de polímeros, plásticos, metais. Propriedades mecânicas de plásticos. Diagrama de química ou física isolado no branco. - 164994392">
            <a:extLst>
              <a:ext uri="{FF2B5EF4-FFF2-40B4-BE49-F238E27FC236}">
                <a16:creationId xmlns:a16="http://schemas.microsoft.com/office/drawing/2014/main" id="{799A6D90-F434-4790-A953-6A68EC64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5969" y="23554010"/>
            <a:ext cx="602057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C0AAD88-1079-472E-AE30-BBE1906D1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30" y="41357155"/>
            <a:ext cx="4090570" cy="126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E22CD1E-6600-4FCE-B1F0-ED1A609F18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640" y="41123155"/>
            <a:ext cx="4366909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830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3902</TotalTime>
  <Words>913</Words>
  <Application>Microsoft Office PowerPoint</Application>
  <PresentationFormat>Personalizar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 BITTENCOURT LEAL</dc:creator>
  <cp:lastModifiedBy>ANDRE BITTENCOURT LEAL</cp:lastModifiedBy>
  <cp:revision>27</cp:revision>
  <dcterms:created xsi:type="dcterms:W3CDTF">2025-09-08T13:49:15Z</dcterms:created>
  <dcterms:modified xsi:type="dcterms:W3CDTF">2026-09-18T18:50:55Z</dcterms:modified>
</cp:coreProperties>
</file>