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356" r:id="rId3"/>
    <p:sldId id="307" r:id="rId4"/>
    <p:sldId id="357" r:id="rId5"/>
    <p:sldId id="350" r:id="rId6"/>
    <p:sldId id="351" r:id="rId7"/>
    <p:sldId id="352" r:id="rId8"/>
    <p:sldId id="353" r:id="rId9"/>
    <p:sldId id="346" r:id="rId10"/>
    <p:sldId id="354" r:id="rId11"/>
    <p:sldId id="35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ANO EMILIO HACK" userId="S::62093258900@udesc.br::abc0b39b-45e0-4abb-84a7-f56292ff95fc" providerId="AD" clId="Web-{47A526A3-30D7-4073-9B69-921AA38E9B64}"/>
    <pc:docChg chg="modSld">
      <pc:chgData name="LUCIANO EMILIO HACK" userId="S::62093258900@udesc.br::abc0b39b-45e0-4abb-84a7-f56292ff95fc" providerId="AD" clId="Web-{47A526A3-30D7-4073-9B69-921AA38E9B64}" dt="2019-02-13T17:15:07.830" v="16" actId="20577"/>
      <pc:docMkLst>
        <pc:docMk/>
      </pc:docMkLst>
      <pc:sldChg chg="addSp delSp modSp">
        <pc:chgData name="LUCIANO EMILIO HACK" userId="S::62093258900@udesc.br::abc0b39b-45e0-4abb-84a7-f56292ff95fc" providerId="AD" clId="Web-{47A526A3-30D7-4073-9B69-921AA38E9B64}" dt="2019-02-13T17:14:32.220" v="2" actId="1076"/>
        <pc:sldMkLst>
          <pc:docMk/>
          <pc:sldMk cId="466608198" sldId="346"/>
        </pc:sldMkLst>
        <pc:picChg chg="del">
          <ac:chgData name="LUCIANO EMILIO HACK" userId="S::62093258900@udesc.br::abc0b39b-45e0-4abb-84a7-f56292ff95fc" providerId="AD" clId="Web-{47A526A3-30D7-4073-9B69-921AA38E9B64}" dt="2019-02-13T17:14:25.954" v="0"/>
          <ac:picMkLst>
            <pc:docMk/>
            <pc:sldMk cId="466608198" sldId="346"/>
            <ac:picMk id="4" creationId="{00000000-0000-0000-0000-000000000000}"/>
          </ac:picMkLst>
        </pc:picChg>
        <pc:picChg chg="add mod">
          <ac:chgData name="LUCIANO EMILIO HACK" userId="S::62093258900@udesc.br::abc0b39b-45e0-4abb-84a7-f56292ff95fc" providerId="AD" clId="Web-{47A526A3-30D7-4073-9B69-921AA38E9B64}" dt="2019-02-13T17:14:32.220" v="2" actId="1076"/>
          <ac:picMkLst>
            <pc:docMk/>
            <pc:sldMk cId="466608198" sldId="346"/>
            <ac:picMk id="5" creationId="{6038EB71-C453-468B-A084-AD975E203DCF}"/>
          </ac:picMkLst>
        </pc:picChg>
      </pc:sldChg>
      <pc:sldChg chg="modSp">
        <pc:chgData name="LUCIANO EMILIO HACK" userId="S::62093258900@udesc.br::abc0b39b-45e0-4abb-84a7-f56292ff95fc" providerId="AD" clId="Web-{47A526A3-30D7-4073-9B69-921AA38E9B64}" dt="2019-02-13T17:14:50.408" v="6" actId="20577"/>
        <pc:sldMkLst>
          <pc:docMk/>
          <pc:sldMk cId="560324176" sldId="354"/>
        </pc:sldMkLst>
        <pc:spChg chg="mod">
          <ac:chgData name="LUCIANO EMILIO HACK" userId="S::62093258900@udesc.br::abc0b39b-45e0-4abb-84a7-f56292ff95fc" providerId="AD" clId="Web-{47A526A3-30D7-4073-9B69-921AA38E9B64}" dt="2019-02-13T17:14:50.408" v="6" actId="20577"/>
          <ac:spMkLst>
            <pc:docMk/>
            <pc:sldMk cId="560324176" sldId="354"/>
            <ac:spMk id="2" creationId="{00000000-0000-0000-0000-000000000000}"/>
          </ac:spMkLst>
        </pc:spChg>
      </pc:sldChg>
      <pc:sldChg chg="modSp">
        <pc:chgData name="LUCIANO EMILIO HACK" userId="S::62093258900@udesc.br::abc0b39b-45e0-4abb-84a7-f56292ff95fc" providerId="AD" clId="Web-{47A526A3-30D7-4073-9B69-921AA38E9B64}" dt="2019-02-13T17:15:07.080" v="14" actId="20577"/>
        <pc:sldMkLst>
          <pc:docMk/>
          <pc:sldMk cId="3731464699" sldId="355"/>
        </pc:sldMkLst>
        <pc:spChg chg="mod">
          <ac:chgData name="LUCIANO EMILIO HACK" userId="S::62093258900@udesc.br::abc0b39b-45e0-4abb-84a7-f56292ff95fc" providerId="AD" clId="Web-{47A526A3-30D7-4073-9B69-921AA38E9B64}" dt="2019-02-13T17:15:07.080" v="14" actId="20577"/>
          <ac:spMkLst>
            <pc:docMk/>
            <pc:sldMk cId="3731464699" sldId="355"/>
            <ac:spMk id="9" creationId="{00000000-0000-0000-0000-000000000000}"/>
          </ac:spMkLst>
        </pc:spChg>
      </pc:sldChg>
    </pc:docChg>
  </pc:docChgLst>
  <pc:docChgLst>
    <pc:chgData name="LUCIANO EMILIO HACK" userId="S::62093258900@udesc.br::abc0b39b-45e0-4abb-84a7-f56292ff95fc" providerId="AD" clId="Web-{0B43D6E6-7478-5821-2047-9A851DB0ED5D}"/>
    <pc:docChg chg="modSld">
      <pc:chgData name="LUCIANO EMILIO HACK" userId="S::62093258900@udesc.br::abc0b39b-45e0-4abb-84a7-f56292ff95fc" providerId="AD" clId="Web-{0B43D6E6-7478-5821-2047-9A851DB0ED5D}" dt="2019-02-13T19:35:50.366" v="4" actId="14100"/>
      <pc:docMkLst>
        <pc:docMk/>
      </pc:docMkLst>
      <pc:sldChg chg="addSp delSp modSp">
        <pc:chgData name="LUCIANO EMILIO HACK" userId="S::62093258900@udesc.br::abc0b39b-45e0-4abb-84a7-f56292ff95fc" providerId="AD" clId="Web-{0B43D6E6-7478-5821-2047-9A851DB0ED5D}" dt="2019-02-13T19:35:50.366" v="4" actId="14100"/>
        <pc:sldMkLst>
          <pc:docMk/>
          <pc:sldMk cId="2040214961" sldId="350"/>
        </pc:sldMkLst>
        <pc:graphicFrameChg chg="del">
          <ac:chgData name="LUCIANO EMILIO HACK" userId="S::62093258900@udesc.br::abc0b39b-45e0-4abb-84a7-f56292ff95fc" providerId="AD" clId="Web-{0B43D6E6-7478-5821-2047-9A851DB0ED5D}" dt="2019-02-13T19:35:38.897" v="0"/>
          <ac:graphicFrameMkLst>
            <pc:docMk/>
            <pc:sldMk cId="2040214961" sldId="350"/>
            <ac:graphicFrameMk id="13" creationId="{00000000-0000-0000-0000-000000000000}"/>
          </ac:graphicFrameMkLst>
        </pc:graphicFrameChg>
        <pc:picChg chg="add mod">
          <ac:chgData name="LUCIANO EMILIO HACK" userId="S::62093258900@udesc.br::abc0b39b-45e0-4abb-84a7-f56292ff95fc" providerId="AD" clId="Web-{0B43D6E6-7478-5821-2047-9A851DB0ED5D}" dt="2019-02-13T19:35:50.366" v="4" actId="14100"/>
          <ac:picMkLst>
            <pc:docMk/>
            <pc:sldMk cId="2040214961" sldId="350"/>
            <ac:picMk id="2" creationId="{59FF1FCA-01E6-462C-AC31-F7E6FCD1152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200.19.110.2\csa\Site\Gr&#225;fico%20outras%20informa&#231;&#245;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200.19.110.2\csa\Site\Gr&#225;fico%20outras%20informa&#231;&#245;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200.19.110.2\csa\Site\Gr&#225;fico%20outras%20informa&#231;&#245;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'[Gráfico outras informações.xlsx]CEAD'!$A$3</c:f>
              <c:strCache>
                <c:ptCount val="1"/>
                <c:pt idx="0">
                  <c:v>ODP Curso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informações.xlsx]CEAD'!$B$2:$D$2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</c:strRef>
          </c:cat>
          <c:val>
            <c:numRef>
              <c:f>'[Gráfico outras informações.xlsx]CEAD'!$B$3:$D$3</c:f>
              <c:numCache>
                <c:formatCode>0.0</c:formatCode>
                <c:ptCount val="3"/>
                <c:pt idx="0">
                  <c:v>3.5666666666666664</c:v>
                </c:pt>
                <c:pt idx="1">
                  <c:v>3.4766666666666666</c:v>
                </c:pt>
                <c:pt idx="2">
                  <c:v>3.4733333333333332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57-4BD2-97D6-5C232D871133}"/>
            </c:ext>
          </c:extLst>
        </c:ser>
        <c:ser>
          <c:idx val="1"/>
          <c:order val="1"/>
          <c:tx>
            <c:strRef>
              <c:f>'[Gráfico outras informações.xlsx]CEAD'!$A$4</c:f>
              <c:strCache>
                <c:ptCount val="1"/>
                <c:pt idx="0">
                  <c:v>ODP Disciplinas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informações.xlsx]CEAD'!$B$2:$D$2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</c:strRef>
          </c:cat>
          <c:val>
            <c:numRef>
              <c:f>'[Gráfico outras informações.xlsx]CEAD'!$B$4:$D$4</c:f>
              <c:numCache>
                <c:formatCode>0.0</c:formatCode>
                <c:ptCount val="3"/>
                <c:pt idx="0">
                  <c:v>4.0599999999999996</c:v>
                </c:pt>
                <c:pt idx="1">
                  <c:v>3.8366666666666664</c:v>
                </c:pt>
                <c:pt idx="2">
                  <c:v>4.75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57-4BD2-97D6-5C232D871133}"/>
            </c:ext>
          </c:extLst>
        </c:ser>
        <c:ser>
          <c:idx val="2"/>
          <c:order val="2"/>
          <c:tx>
            <c:strRef>
              <c:f>'[Gráfico outras informações.xlsx]CEAD'!$A$5</c:f>
              <c:strCache>
                <c:ptCount val="1"/>
                <c:pt idx="0">
                  <c:v>Desempenho Docente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informações.xlsx]CEAD'!$B$2:$D$2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</c:strRef>
          </c:cat>
          <c:val>
            <c:numRef>
              <c:f>'[Gráfico outras informações.xlsx]CEAD'!$B$5:$D$5</c:f>
              <c:numCache>
                <c:formatCode>0.0</c:formatCode>
                <c:ptCount val="3"/>
                <c:pt idx="0">
                  <c:v>4.1933333333333325</c:v>
                </c:pt>
                <c:pt idx="1">
                  <c:v>4.3033333333333337</c:v>
                </c:pt>
                <c:pt idx="2">
                  <c:v>4.8299999999999992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657-4BD2-97D6-5C232D871133}"/>
            </c:ext>
          </c:extLst>
        </c:ser>
        <c:ser>
          <c:idx val="3"/>
          <c:order val="3"/>
          <c:tx>
            <c:strRef>
              <c:f>'[Gráfico outras informações.xlsx]CEAD'!$A$6</c:f>
              <c:strCache>
                <c:ptCount val="1"/>
                <c:pt idx="0">
                  <c:v>Tutor Presencial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informações.xlsx]CEAD'!$B$2:$D$2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</c:strRef>
          </c:cat>
          <c:val>
            <c:numRef>
              <c:f>'[Gráfico outras informações.xlsx]CEAD'!$B$6:$D$6</c:f>
              <c:numCache>
                <c:formatCode>0.0</c:formatCode>
                <c:ptCount val="3"/>
                <c:pt idx="1">
                  <c:v>4.37</c:v>
                </c:pt>
                <c:pt idx="2">
                  <c:v>4.9233333333333338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657-4BD2-97D6-5C232D871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3492783"/>
        <c:axId val="903490703"/>
      </c:lineChart>
      <c:catAx>
        <c:axId val="903492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3490703"/>
        <c:crosses val="autoZero"/>
        <c:auto val="1"/>
        <c:lblAlgn val="ctr"/>
        <c:lblOffset val="100"/>
        <c:noMultiLvlLbl val="0"/>
      </c:catAx>
      <c:valAx>
        <c:axId val="903490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349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'[Gráfico outras informações.xlsx]CEAD'!$A$3</c:f>
              <c:strCache>
                <c:ptCount val="1"/>
                <c:pt idx="0">
                  <c:v>ODP Curso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informações.xlsx]CEAD'!$B$2:$G$2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  <c:extLst/>
            </c:strRef>
          </c:cat>
          <c:val>
            <c:numRef>
              <c:f>'[Gráfico outras informações.xlsx]CEAD'!$B$3:$G$3</c:f>
              <c:numCache>
                <c:formatCode>0.0</c:formatCode>
                <c:ptCount val="3"/>
                <c:pt idx="0">
                  <c:v>3.5199999999999996</c:v>
                </c:pt>
                <c:pt idx="1">
                  <c:v>4.12</c:v>
                </c:pt>
                <c:pt idx="2">
                  <c:v>4.03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CB31-408A-827B-321C7B25AF9F}"/>
            </c:ext>
          </c:extLst>
        </c:ser>
        <c:ser>
          <c:idx val="1"/>
          <c:order val="1"/>
          <c:tx>
            <c:strRef>
              <c:f>'[Gráfico outras informações.xlsx]CEAD'!$A$4</c:f>
              <c:strCache>
                <c:ptCount val="1"/>
                <c:pt idx="0">
                  <c:v>ODP Disciplinas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informações.xlsx]CEAD'!$B$2:$G$2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  <c:extLst/>
            </c:strRef>
          </c:cat>
          <c:val>
            <c:numRef>
              <c:f>'[Gráfico outras informações.xlsx]CEAD'!$B$4:$G$4</c:f>
              <c:numCache>
                <c:formatCode>0.0</c:formatCode>
                <c:ptCount val="3"/>
                <c:pt idx="0">
                  <c:v>4.4266666666666667</c:v>
                </c:pt>
                <c:pt idx="1">
                  <c:v>4.1966666666666663</c:v>
                </c:pt>
                <c:pt idx="2">
                  <c:v>4.78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CB31-408A-827B-321C7B25AF9F}"/>
            </c:ext>
          </c:extLst>
        </c:ser>
        <c:ser>
          <c:idx val="2"/>
          <c:order val="2"/>
          <c:tx>
            <c:strRef>
              <c:f>'[Gráfico outras informações.xlsx]CEAD'!$A$5</c:f>
              <c:strCache>
                <c:ptCount val="1"/>
                <c:pt idx="0">
                  <c:v>Desempenho Docente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informações.xlsx]CEAD'!$B$2:$G$2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  <c:extLst/>
            </c:strRef>
          </c:cat>
          <c:val>
            <c:numRef>
              <c:f>'[Gráfico outras informações.xlsx]CEAD'!$B$5:$G$5</c:f>
              <c:numCache>
                <c:formatCode>0.0</c:formatCode>
                <c:ptCount val="3"/>
                <c:pt idx="0">
                  <c:v>4.6733333333333329</c:v>
                </c:pt>
                <c:pt idx="1">
                  <c:v>4.586666666666666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CB31-408A-827B-321C7B25AF9F}"/>
            </c:ext>
          </c:extLst>
        </c:ser>
        <c:ser>
          <c:idx val="3"/>
          <c:order val="3"/>
          <c:tx>
            <c:strRef>
              <c:f>'[Gráfico outras informações.xlsx]CEAD'!$A$6</c:f>
              <c:strCache>
                <c:ptCount val="1"/>
                <c:pt idx="0">
                  <c:v>Tutor Presencial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'[Gráfico outras informações.xlsx]CEAD'!$B$2:$G$2</c:f>
              <c:strCache>
                <c:ptCount val="3"/>
                <c:pt idx="0">
                  <c:v>2017/2</c:v>
                </c:pt>
                <c:pt idx="1">
                  <c:v>2018/1</c:v>
                </c:pt>
                <c:pt idx="2">
                  <c:v>2018/2</c:v>
                </c:pt>
              </c:strCache>
              <c:extLst/>
            </c:strRef>
          </c:cat>
          <c:val>
            <c:numRef>
              <c:f>'[Gráfico outras informações.xlsx]CEAD'!$B$6:$G$6</c:f>
              <c:numCache>
                <c:formatCode>0.0</c:formatCode>
                <c:ptCount val="3"/>
                <c:pt idx="1">
                  <c:v>4.5766666666666671</c:v>
                </c:pt>
                <c:pt idx="2">
                  <c:v>4.8433333333333337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CB31-408A-827B-321C7B25AF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8207151"/>
        <c:axId val="898195087"/>
      </c:lineChart>
      <c:catAx>
        <c:axId val="898207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8195087"/>
        <c:crosses val="autoZero"/>
        <c:auto val="1"/>
        <c:lblAlgn val="ctr"/>
        <c:lblOffset val="100"/>
        <c:noMultiLvlLbl val="0"/>
      </c:catAx>
      <c:valAx>
        <c:axId val="898195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820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outras informações.xlsx]CEAD'!$A$10</c:f>
              <c:strCache>
                <c:ptCount val="1"/>
                <c:pt idx="0">
                  <c:v>Infraestrutura - Tecnologia da Informação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'[Gráfico outras informações.xlsx]CEAD'!$B$10</c:f>
              <c:numCache>
                <c:formatCode>General</c:formatCode>
                <c:ptCount val="1"/>
                <c:pt idx="0">
                  <c:v>3.74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F45-9B66-E8307D3F70C2}"/>
            </c:ext>
          </c:extLst>
        </c:ser>
        <c:ser>
          <c:idx val="1"/>
          <c:order val="1"/>
          <c:tx>
            <c:strRef>
              <c:f>'[Gráfico outras informações.xlsx]CEAD'!$A$11</c:f>
              <c:strCache>
                <c:ptCount val="1"/>
                <c:pt idx="0">
                  <c:v>Infraestrutura - Salas e Laboratórios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'[Gráfico outras informações.xlsx]CEAD'!$B$11</c:f>
              <c:numCache>
                <c:formatCode>General</c:formatCode>
                <c:ptCount val="1"/>
                <c:pt idx="0">
                  <c:v>3.68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C4-4F45-9B66-E8307D3F70C2}"/>
            </c:ext>
          </c:extLst>
        </c:ser>
        <c:ser>
          <c:idx val="2"/>
          <c:order val="2"/>
          <c:tx>
            <c:strRef>
              <c:f>'[Gráfico outras informações.xlsx]CEAD'!$A$12</c:f>
              <c:strCache>
                <c:ptCount val="1"/>
                <c:pt idx="0">
                  <c:v>Infraestrutura - Pessoal de Apoio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'[Gráfico outras informações.xlsx]CEAD'!$B$12</c:f>
              <c:numCache>
                <c:formatCode>General</c:formatCode>
                <c:ptCount val="1"/>
                <c:pt idx="0">
                  <c:v>4.16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C4-4F45-9B66-E8307D3F70C2}"/>
            </c:ext>
          </c:extLst>
        </c:ser>
        <c:ser>
          <c:idx val="3"/>
          <c:order val="3"/>
          <c:tx>
            <c:strRef>
              <c:f>'[Gráfico outras informações.xlsx]CEAD'!$A$13</c:f>
              <c:strCache>
                <c:ptCount val="1"/>
                <c:pt idx="0">
                  <c:v>Infraestrutura - Média Geral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'[Gráfico outras informações.xlsx]CEAD'!$B$13</c:f>
              <c:numCache>
                <c:formatCode>General</c:formatCode>
                <c:ptCount val="1"/>
                <c:pt idx="0">
                  <c:v>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C4-4F45-9B66-E8307D3F70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752863"/>
        <c:axId val="906749951"/>
      </c:barChart>
      <c:catAx>
        <c:axId val="906752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6749951"/>
        <c:crosses val="autoZero"/>
        <c:auto val="1"/>
        <c:lblAlgn val="ctr"/>
        <c:lblOffset val="100"/>
        <c:noMultiLvlLbl val="0"/>
      </c:catAx>
      <c:valAx>
        <c:axId val="906749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6752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03942-C327-484C-B39F-8C8D5122ACF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3703D-2FB3-4B52-B93A-7E86012C92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154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4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25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863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15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37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22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5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14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732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96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02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ED1A8-CDFE-4BC9-A65D-7E9F9775AD49}" type="datetimeFigureOut">
              <a:rPr lang="pt-BR" smtClean="0"/>
              <a:t>13/02/2019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BCBAB-9474-4D69-AF32-DEC1B46EF2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6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desc.br/cead/avaliacaoinstitucional" TargetMode="External"/><Relationship Id="rId5" Type="http://schemas.openxmlformats.org/officeDocument/2006/relationships/hyperlink" Target="mailto:csa.cead@udesc.br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aixaDeTexto 23"/>
          <p:cNvSpPr txBox="1"/>
          <p:nvPr/>
        </p:nvSpPr>
        <p:spPr>
          <a:xfrm>
            <a:off x="4116175" y="1416623"/>
            <a:ext cx="4601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Avaliação Institucional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4" y="2"/>
            <a:ext cx="5904657" cy="906947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516783" y="3393374"/>
            <a:ext cx="42004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  <a:p>
            <a:pPr algn="ctr"/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Semestres 2018/1 e 2018/2</a:t>
            </a:r>
          </a:p>
        </p:txBody>
      </p:sp>
      <p:pic>
        <p:nvPicPr>
          <p:cNvPr id="8" name="Imagem 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7204472" y="5028182"/>
            <a:ext cx="1939528" cy="182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167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2019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2346212" y="1747605"/>
            <a:ext cx="4262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Calendário da Próxima Avaliação</a:t>
            </a:r>
            <a:endParaRPr lang="pt-BR" dirty="0">
              <a:latin typeface="Arial Narrow" panose="020B0606020202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914400" y="3253839"/>
            <a:ext cx="5093767" cy="13849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pt-BR" sz="2800" b="1" dirty="0"/>
              <a:t>UDESC</a:t>
            </a:r>
            <a:r>
              <a:rPr lang="pt-BR" sz="2800" dirty="0"/>
              <a:t>: 27 de maio a 16 de junho</a:t>
            </a:r>
          </a:p>
          <a:p>
            <a:endParaRPr lang="pt-BR" sz="2800" dirty="0"/>
          </a:p>
          <a:p>
            <a:r>
              <a:rPr lang="pt-BR" sz="2800" b="1" dirty="0"/>
              <a:t>CEAD</a:t>
            </a:r>
            <a:r>
              <a:rPr lang="pt-BR" sz="2800" dirty="0"/>
              <a:t>: 06 a 26 de maio (proposta)</a:t>
            </a:r>
            <a:endParaRPr lang="pt-BR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032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4" y="2"/>
            <a:ext cx="5904657" cy="906947"/>
          </a:xfrm>
          <a:prstGeom prst="rect">
            <a:avLst/>
          </a:prstGeom>
        </p:spPr>
      </p:pic>
      <p:pic>
        <p:nvPicPr>
          <p:cNvPr id="8" name="Imagem 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7204472" y="5028182"/>
            <a:ext cx="1939528" cy="182981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3913482" y="2203395"/>
            <a:ext cx="5637519" cy="190821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fontAlgn="base"/>
            <a:endParaRPr lang="pt-BR" sz="1400" dirty="0"/>
          </a:p>
          <a:p>
            <a:r>
              <a:rPr lang="pt-BR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Comissão Setorial de Avaliação</a:t>
            </a:r>
          </a:p>
          <a:p>
            <a:r>
              <a:rPr lang="pt-BR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CSA-CEAD</a:t>
            </a:r>
          </a:p>
          <a:p>
            <a:pPr fontAlgn="base"/>
            <a:endParaRPr lang="pt-BR" sz="1400" dirty="0"/>
          </a:p>
          <a:p>
            <a:r>
              <a:rPr lang="pt-BR" sz="1400" dirty="0">
                <a:latin typeface="Verdana"/>
                <a:ea typeface="Verdana"/>
                <a:cs typeface="Verdana" panose="020B0604030504040204" pitchFamily="34" charset="0"/>
                <a:hlinkClick r:id="rId5"/>
              </a:rPr>
              <a:t>csa.cead@udesc.br</a:t>
            </a:r>
          </a:p>
          <a:p>
            <a:endParaRPr lang="pt-BR" sz="1400" dirty="0">
              <a:latin typeface="Verdana"/>
              <a:ea typeface="Verdana"/>
              <a:cs typeface="Verdana" panose="020B0604030504040204" pitchFamily="34" charset="0"/>
            </a:endParaRPr>
          </a:p>
          <a:p>
            <a:r>
              <a:rPr lang="pt-BR" sz="1400" dirty="0">
                <a:latin typeface="Verdana"/>
                <a:ea typeface="Verdana"/>
                <a:cs typeface="Verdana" panose="020B0604030504040204" pitchFamily="34" charset="0"/>
                <a:hlinkClick r:id="rId6"/>
              </a:rPr>
              <a:t>https://www.udesc.br/cead/avaliacaoinstitucional</a:t>
            </a:r>
            <a:r>
              <a:rPr lang="pt-BR" sz="14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base"/>
            <a:endParaRPr lang="pt-BR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4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60926" y="1634485"/>
            <a:ext cx="3472262" cy="5226426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4" y="2"/>
            <a:ext cx="5904657" cy="906947"/>
          </a:xfrm>
          <a:prstGeom prst="rect">
            <a:avLst/>
          </a:prstGeom>
        </p:spPr>
      </p:pic>
      <p:pic>
        <p:nvPicPr>
          <p:cNvPr id="8" name="Imagem 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7505204" y="5260768"/>
            <a:ext cx="1638795" cy="1597231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3004458" y="563379"/>
            <a:ext cx="563751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pt-BR" sz="1400" dirty="0"/>
          </a:p>
          <a:p>
            <a:r>
              <a:rPr lang="pt-BR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Comissão Setorial de Avaliação - CSA</a:t>
            </a:r>
          </a:p>
          <a:p>
            <a:endParaRPr lang="pt-BR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004457" y="1227291"/>
            <a:ext cx="627017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Docentes</a:t>
            </a:r>
          </a:p>
          <a:p>
            <a:r>
              <a:rPr lang="pt-BR" sz="2200" dirty="0"/>
              <a:t>Prof. Luciano E. </a:t>
            </a:r>
            <a:r>
              <a:rPr lang="pt-BR" sz="2200" dirty="0" err="1"/>
              <a:t>Hack</a:t>
            </a:r>
            <a:r>
              <a:rPr lang="pt-BR" sz="2200" dirty="0"/>
              <a:t>/</a:t>
            </a:r>
            <a:r>
              <a:rPr lang="pt-BR" sz="2200" dirty="0" err="1"/>
              <a:t>Marzely</a:t>
            </a:r>
            <a:r>
              <a:rPr lang="pt-BR" sz="2200" dirty="0"/>
              <a:t> </a:t>
            </a:r>
            <a:r>
              <a:rPr lang="pt-BR" sz="2200" dirty="0" err="1"/>
              <a:t>G.Farias</a:t>
            </a:r>
            <a:r>
              <a:rPr lang="pt-BR" sz="2200" dirty="0"/>
              <a:t> (Presidente)</a:t>
            </a:r>
          </a:p>
          <a:p>
            <a:r>
              <a:rPr lang="pt-BR" sz="2200" dirty="0" err="1"/>
              <a:t>Profª</a:t>
            </a:r>
            <a:r>
              <a:rPr lang="pt-BR" sz="2200" dirty="0"/>
              <a:t> Lucimara da </a:t>
            </a:r>
            <a:r>
              <a:rPr lang="pt-BR" sz="2200" dirty="0" err="1"/>
              <a:t>C.Santos</a:t>
            </a:r>
            <a:r>
              <a:rPr lang="pt-BR" sz="2200" dirty="0"/>
              <a:t>/</a:t>
            </a:r>
            <a:r>
              <a:rPr lang="pt-BR" sz="2200" dirty="0" err="1"/>
              <a:t>Profª</a:t>
            </a:r>
            <a:r>
              <a:rPr lang="pt-BR" sz="2200" dirty="0"/>
              <a:t> Isabel C. Da Cunha</a:t>
            </a:r>
          </a:p>
          <a:p>
            <a:r>
              <a:rPr lang="pt-BR" sz="2200" dirty="0" err="1"/>
              <a:t>Profª</a:t>
            </a:r>
            <a:r>
              <a:rPr lang="pt-BR" sz="2200" dirty="0"/>
              <a:t> Natália S. </a:t>
            </a:r>
            <a:r>
              <a:rPr lang="pt-BR" sz="2200" dirty="0" err="1"/>
              <a:t>Rigo</a:t>
            </a:r>
            <a:r>
              <a:rPr lang="pt-BR" sz="2200" dirty="0"/>
              <a:t>/</a:t>
            </a:r>
            <a:r>
              <a:rPr lang="pt-BR" sz="2200" dirty="0" err="1"/>
              <a:t>Profª</a:t>
            </a:r>
            <a:r>
              <a:rPr lang="pt-BR" sz="2200" dirty="0"/>
              <a:t> </a:t>
            </a:r>
            <a:r>
              <a:rPr lang="pt-BR" sz="2200" dirty="0" err="1"/>
              <a:t>Cléia</a:t>
            </a:r>
            <a:r>
              <a:rPr lang="pt-BR" sz="2200" dirty="0"/>
              <a:t> D. Pereira</a:t>
            </a:r>
          </a:p>
          <a:p>
            <a:r>
              <a:rPr lang="pt-BR" sz="2200" dirty="0"/>
              <a:t>Prof. Osmar O. Braz Júnior/</a:t>
            </a:r>
            <a:r>
              <a:rPr lang="pt-BR" sz="2200" dirty="0" err="1"/>
              <a:t>Profª</a:t>
            </a:r>
            <a:r>
              <a:rPr lang="pt-BR" sz="2200" dirty="0"/>
              <a:t> Ana Flávia Garcez</a:t>
            </a:r>
          </a:p>
          <a:p>
            <a:r>
              <a:rPr lang="pt-BR" sz="2200" b="1" dirty="0"/>
              <a:t>Técnicos</a:t>
            </a:r>
          </a:p>
          <a:p>
            <a:r>
              <a:rPr lang="pt-BR" sz="2200" dirty="0"/>
              <a:t>Silvia C. C. Sato/Felipe A. Da S. </a:t>
            </a:r>
            <a:r>
              <a:rPr lang="pt-BR" sz="2200" dirty="0" err="1"/>
              <a:t>Stanke</a:t>
            </a:r>
            <a:r>
              <a:rPr lang="pt-BR" sz="2200" dirty="0"/>
              <a:t> (secretária)</a:t>
            </a:r>
          </a:p>
          <a:p>
            <a:r>
              <a:rPr lang="pt-BR" sz="2200" dirty="0"/>
              <a:t>Alexsandro De Souza</a:t>
            </a:r>
          </a:p>
          <a:p>
            <a:r>
              <a:rPr lang="pt-BR" sz="2200" dirty="0"/>
              <a:t>Carlos A. R. </a:t>
            </a:r>
            <a:r>
              <a:rPr lang="pt-BR" sz="2200" dirty="0" err="1"/>
              <a:t>Landriel</a:t>
            </a:r>
            <a:r>
              <a:rPr lang="pt-BR" sz="2200" dirty="0"/>
              <a:t>/Renan P. Do Prado</a:t>
            </a:r>
          </a:p>
          <a:p>
            <a:r>
              <a:rPr lang="pt-BR" sz="2200" b="1" dirty="0"/>
              <a:t>Acadêmica</a:t>
            </a:r>
          </a:p>
          <a:p>
            <a:r>
              <a:rPr lang="pt-BR" sz="2200" dirty="0"/>
              <a:t>Noemi Alves</a:t>
            </a:r>
          </a:p>
          <a:p>
            <a:r>
              <a:rPr lang="pt-BR" sz="2200" b="1" dirty="0"/>
              <a:t>Externo</a:t>
            </a:r>
          </a:p>
          <a:p>
            <a:r>
              <a:rPr lang="pt-BR" sz="2200" dirty="0"/>
              <a:t>Prof. Maria S. C. Borges/Luciane </a:t>
            </a:r>
            <a:r>
              <a:rPr lang="pt-BR" sz="2200" dirty="0" err="1"/>
              <a:t>Volken</a:t>
            </a:r>
            <a:endParaRPr lang="pt-B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24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2018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2593518" y="1747605"/>
            <a:ext cx="3767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Entrega dos Dados pela COAI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38528" y="2898648"/>
            <a:ext cx="3666744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/>
              <a:t>2018/1: novembro/2018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/>
              <a:t>2018/2: fevereiro/2019</a:t>
            </a:r>
          </a:p>
        </p:txBody>
      </p:sp>
    </p:spTree>
    <p:extLst>
      <p:ext uri="{BB962C8B-B14F-4D97-AF65-F5344CB8AC3E}">
        <p14:creationId xmlns:p14="http://schemas.microsoft.com/office/powerpoint/2010/main" val="311518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2018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3106836" y="1747605"/>
            <a:ext cx="2740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Fluxo das Avaliações</a:t>
            </a:r>
          </a:p>
        </p:txBody>
      </p:sp>
      <p:sp>
        <p:nvSpPr>
          <p:cNvPr id="3" name="Elipse 2"/>
          <p:cNvSpPr/>
          <p:nvPr/>
        </p:nvSpPr>
        <p:spPr>
          <a:xfrm>
            <a:off x="676894" y="3429989"/>
            <a:ext cx="1496291" cy="973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COAI</a:t>
            </a:r>
          </a:p>
        </p:txBody>
      </p:sp>
      <p:sp>
        <p:nvSpPr>
          <p:cNvPr id="11" name="Elipse 10"/>
          <p:cNvSpPr/>
          <p:nvPr/>
        </p:nvSpPr>
        <p:spPr>
          <a:xfrm>
            <a:off x="3647208" y="3285509"/>
            <a:ext cx="1496291" cy="973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CSA</a:t>
            </a:r>
          </a:p>
        </p:txBody>
      </p:sp>
      <p:sp>
        <p:nvSpPr>
          <p:cNvPr id="13" name="Elipse 12"/>
          <p:cNvSpPr/>
          <p:nvPr/>
        </p:nvSpPr>
        <p:spPr>
          <a:xfrm>
            <a:off x="6636685" y="2770911"/>
            <a:ext cx="1496291" cy="973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NDE</a:t>
            </a:r>
          </a:p>
        </p:txBody>
      </p:sp>
      <p:sp>
        <p:nvSpPr>
          <p:cNvPr id="16" name="Elipse 15"/>
          <p:cNvSpPr/>
          <p:nvPr/>
        </p:nvSpPr>
        <p:spPr>
          <a:xfrm>
            <a:off x="6566063" y="4605647"/>
            <a:ext cx="1496291" cy="973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Departamento</a:t>
            </a:r>
          </a:p>
        </p:txBody>
      </p:sp>
      <p:cxnSp>
        <p:nvCxnSpPr>
          <p:cNvPr id="17" name="Conector de Seta Reta 16"/>
          <p:cNvCxnSpPr/>
          <p:nvPr/>
        </p:nvCxnSpPr>
        <p:spPr>
          <a:xfrm flipV="1">
            <a:off x="5237018" y="3285509"/>
            <a:ext cx="1329045" cy="30084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V="1">
            <a:off x="2236093" y="3586349"/>
            <a:ext cx="1317596" cy="2177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7384830" y="3835733"/>
            <a:ext cx="0" cy="72835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 flipH="1" flipV="1">
            <a:off x="5143500" y="4259285"/>
            <a:ext cx="1316677" cy="5502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flipH="1" flipV="1">
            <a:off x="2266704" y="4136572"/>
            <a:ext cx="1274619" cy="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e 32"/>
          <p:cNvSpPr/>
          <p:nvPr/>
        </p:nvSpPr>
        <p:spPr>
          <a:xfrm>
            <a:off x="2634770" y="3049981"/>
            <a:ext cx="439387" cy="41563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34" name="Elipse 33"/>
          <p:cNvSpPr/>
          <p:nvPr/>
        </p:nvSpPr>
        <p:spPr>
          <a:xfrm>
            <a:off x="5496856" y="2906175"/>
            <a:ext cx="439387" cy="41563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35" name="Elipse 34"/>
          <p:cNvSpPr/>
          <p:nvPr/>
        </p:nvSpPr>
        <p:spPr>
          <a:xfrm>
            <a:off x="7622967" y="3988129"/>
            <a:ext cx="439387" cy="41563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</a:t>
            </a:r>
          </a:p>
        </p:txBody>
      </p:sp>
      <p:sp>
        <p:nvSpPr>
          <p:cNvPr id="36" name="Elipse 35"/>
          <p:cNvSpPr/>
          <p:nvPr/>
        </p:nvSpPr>
        <p:spPr>
          <a:xfrm>
            <a:off x="5462153" y="4686794"/>
            <a:ext cx="439387" cy="41563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</a:t>
            </a:r>
          </a:p>
        </p:txBody>
      </p:sp>
      <p:sp>
        <p:nvSpPr>
          <p:cNvPr id="37" name="Elipse 36"/>
          <p:cNvSpPr/>
          <p:nvPr/>
        </p:nvSpPr>
        <p:spPr>
          <a:xfrm>
            <a:off x="2611331" y="4223658"/>
            <a:ext cx="703615" cy="64189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RC</a:t>
            </a:r>
          </a:p>
        </p:txBody>
      </p:sp>
    </p:spTree>
    <p:extLst>
      <p:ext uri="{BB962C8B-B14F-4D97-AF65-F5344CB8AC3E}">
        <p14:creationId xmlns:p14="http://schemas.microsoft.com/office/powerpoint/2010/main" val="413608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Semestres 2018/1 e 2018/2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1896209" y="1747605"/>
            <a:ext cx="516199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Participação Discente x Docente – CEAD</a:t>
            </a:r>
          </a:p>
          <a:p>
            <a:pPr algn="ctr"/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Série Histórica </a:t>
            </a: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2" name="Imagem 2" descr="Uma imagem contendo texto, mapa&#10;&#10;Descrição gerada com muito alta confiança">
            <a:extLst>
              <a:ext uri="{FF2B5EF4-FFF2-40B4-BE49-F238E27FC236}">
                <a16:creationId xmlns:a16="http://schemas.microsoft.com/office/drawing/2014/main" id="{59FF1FCA-01E6-462C-AC31-F7E6FCD11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02" y="2795223"/>
            <a:ext cx="8177133" cy="39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21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2018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2787253" y="1747605"/>
            <a:ext cx="33799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Avaliação pelos discentes</a:t>
            </a:r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 Narrow" panose="020B060602020203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049023"/>
              </p:ext>
            </p:extLst>
          </p:nvPr>
        </p:nvGraphicFramePr>
        <p:xfrm>
          <a:off x="490691" y="2057400"/>
          <a:ext cx="8150389" cy="461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206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2018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2816109" y="1747605"/>
            <a:ext cx="33221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Avaliação pelos docentes</a:t>
            </a:r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1213539"/>
              </p:ext>
            </p:extLst>
          </p:nvPr>
        </p:nvGraphicFramePr>
        <p:xfrm>
          <a:off x="490691" y="2209270"/>
          <a:ext cx="8190171" cy="4369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42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0" y="1079324"/>
            <a:ext cx="9143731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Ano de 2018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691" y="324148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pic>
        <p:nvPicPr>
          <p:cNvPr id="14" name="Imagem 1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0" t="6384" r="9736" b="9009"/>
          <a:stretch/>
        </p:blipFill>
        <p:spPr>
          <a:xfrm>
            <a:off x="8062354" y="138941"/>
            <a:ext cx="819150" cy="829491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3564937" y="1747605"/>
            <a:ext cx="18245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Infraestrutura</a:t>
            </a:r>
            <a:endParaRPr lang="pt-BR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824780"/>
              </p:ext>
            </p:extLst>
          </p:nvPr>
        </p:nvGraphicFramePr>
        <p:xfrm>
          <a:off x="1021278" y="2544287"/>
          <a:ext cx="7232073" cy="3666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075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01715" y="3132663"/>
            <a:ext cx="764228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das Ações dos Cursos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090057" y="3888939"/>
            <a:ext cx="642046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 Narrow" panose="020B0606020202030204" pitchFamily="34" charset="0"/>
              </a:rPr>
              <a:t>Próxima avaliação</a:t>
            </a:r>
            <a:endParaRPr lang="pt-BR" sz="3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id="{6038EB71-C453-468B-A084-AD975E203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3519" y="929288"/>
            <a:ext cx="2743200" cy="183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081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</TotalTime>
  <Words>233</Words>
  <Application>Microsoft Office PowerPoint</Application>
  <PresentationFormat>Apresentação na tela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Maristela Mendes</dc:creator>
  <cp:lastModifiedBy>LUCIANO EMILIO HACK</cp:lastModifiedBy>
  <cp:revision>119</cp:revision>
  <dcterms:created xsi:type="dcterms:W3CDTF">2018-06-16T21:23:34Z</dcterms:created>
  <dcterms:modified xsi:type="dcterms:W3CDTF">2019-02-13T19:35:51Z</dcterms:modified>
</cp:coreProperties>
</file>