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307" r:id="rId3"/>
    <p:sldId id="350" r:id="rId4"/>
    <p:sldId id="338" r:id="rId5"/>
    <p:sldId id="341" r:id="rId6"/>
    <p:sldId id="336" r:id="rId7"/>
    <p:sldId id="343" r:id="rId8"/>
    <p:sldId id="344" r:id="rId9"/>
    <p:sldId id="342" r:id="rId10"/>
    <p:sldId id="351" r:id="rId11"/>
    <p:sldId id="346" r:id="rId12"/>
    <p:sldId id="352" r:id="rId13"/>
    <p:sldId id="34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02098094930\Desktop\UDESC4\Painel%20CEAD%20-%202019-1\gR&#193;FIC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6774661065145212E-2"/>
          <c:y val="0.1388888888888889"/>
          <c:w val="0.89647449236961163"/>
          <c:h val="0.630357976086322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Planilha1!$A$2</c:f>
              <c:strCache>
                <c:ptCount val="1"/>
                <c:pt idx="0">
                  <c:v>Discente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Planilha1!$B$1:$N$1</c:f>
              <c:strCache>
                <c:ptCount val="13"/>
                <c:pt idx="0">
                  <c:v>2013/1</c:v>
                </c:pt>
                <c:pt idx="1">
                  <c:v>2013/2</c:v>
                </c:pt>
                <c:pt idx="2">
                  <c:v>2014/1</c:v>
                </c:pt>
                <c:pt idx="3">
                  <c:v>2014/2</c:v>
                </c:pt>
                <c:pt idx="4">
                  <c:v>2015/1</c:v>
                </c:pt>
                <c:pt idx="5">
                  <c:v>2015/2</c:v>
                </c:pt>
                <c:pt idx="6">
                  <c:v>2016/1</c:v>
                </c:pt>
                <c:pt idx="7">
                  <c:v>2016/2</c:v>
                </c:pt>
                <c:pt idx="8">
                  <c:v>2017/1</c:v>
                </c:pt>
                <c:pt idx="9">
                  <c:v>2017/2</c:v>
                </c:pt>
                <c:pt idx="10">
                  <c:v>2018/1</c:v>
                </c:pt>
                <c:pt idx="11">
                  <c:v>2018/2</c:v>
                </c:pt>
                <c:pt idx="12">
                  <c:v>2019/1</c:v>
                </c:pt>
              </c:strCache>
            </c:strRef>
          </c:cat>
          <c:val>
            <c:numRef>
              <c:f>Planilha1!$B$2:$N$2</c:f>
              <c:numCache>
                <c:formatCode>0.00%</c:formatCode>
                <c:ptCount val="13"/>
                <c:pt idx="0">
                  <c:v>0.32840000000000003</c:v>
                </c:pt>
                <c:pt idx="1">
                  <c:v>0.42230000000000001</c:v>
                </c:pt>
                <c:pt idx="2">
                  <c:v>0.34520000000000001</c:v>
                </c:pt>
                <c:pt idx="3">
                  <c:v>0.15890000000000001</c:v>
                </c:pt>
                <c:pt idx="4">
                  <c:v>9.35E-2</c:v>
                </c:pt>
                <c:pt idx="5">
                  <c:v>0.15229999999999999</c:v>
                </c:pt>
                <c:pt idx="6">
                  <c:v>0.44669999999999999</c:v>
                </c:pt>
                <c:pt idx="7">
                  <c:v>0.21460000000000001</c:v>
                </c:pt>
                <c:pt idx="8">
                  <c:v>0.1996</c:v>
                </c:pt>
                <c:pt idx="9">
                  <c:v>0.28029999999999999</c:v>
                </c:pt>
                <c:pt idx="10">
                  <c:v>0.307</c:v>
                </c:pt>
                <c:pt idx="11">
                  <c:v>0.37190000000000001</c:v>
                </c:pt>
                <c:pt idx="12">
                  <c:v>0.33250000000000002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78-4FFA-8602-18BB8DC0E266}"/>
            </c:ext>
          </c:extLst>
        </c:ser>
        <c:ser>
          <c:idx val="1"/>
          <c:order val="1"/>
          <c:tx>
            <c:strRef>
              <c:f>Planilha1!$A$3</c:f>
              <c:strCache>
                <c:ptCount val="1"/>
                <c:pt idx="0">
                  <c:v>Docente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cat>
            <c:strRef>
              <c:f>Planilha1!$B$1:$N$1</c:f>
              <c:strCache>
                <c:ptCount val="13"/>
                <c:pt idx="0">
                  <c:v>2013/1</c:v>
                </c:pt>
                <c:pt idx="1">
                  <c:v>2013/2</c:v>
                </c:pt>
                <c:pt idx="2">
                  <c:v>2014/1</c:v>
                </c:pt>
                <c:pt idx="3">
                  <c:v>2014/2</c:v>
                </c:pt>
                <c:pt idx="4">
                  <c:v>2015/1</c:v>
                </c:pt>
                <c:pt idx="5">
                  <c:v>2015/2</c:v>
                </c:pt>
                <c:pt idx="6">
                  <c:v>2016/1</c:v>
                </c:pt>
                <c:pt idx="7">
                  <c:v>2016/2</c:v>
                </c:pt>
                <c:pt idx="8">
                  <c:v>2017/1</c:v>
                </c:pt>
                <c:pt idx="9">
                  <c:v>2017/2</c:v>
                </c:pt>
                <c:pt idx="10">
                  <c:v>2018/1</c:v>
                </c:pt>
                <c:pt idx="11">
                  <c:v>2018/2</c:v>
                </c:pt>
                <c:pt idx="12">
                  <c:v>2019/1</c:v>
                </c:pt>
              </c:strCache>
            </c:strRef>
          </c:cat>
          <c:val>
            <c:numRef>
              <c:f>Planilha1!$B$3:$N$3</c:f>
              <c:numCache>
                <c:formatCode>0.00%</c:formatCode>
                <c:ptCount val="13"/>
                <c:pt idx="0">
                  <c:v>0.5333</c:v>
                </c:pt>
                <c:pt idx="1">
                  <c:v>0.1724</c:v>
                </c:pt>
                <c:pt idx="2">
                  <c:v>0.32350000000000001</c:v>
                </c:pt>
                <c:pt idx="3">
                  <c:v>0.35439999999999999</c:v>
                </c:pt>
                <c:pt idx="4">
                  <c:v>0.39190000000000003</c:v>
                </c:pt>
                <c:pt idx="5">
                  <c:v>0.17460000000000001</c:v>
                </c:pt>
                <c:pt idx="6" formatCode="0%">
                  <c:v>0.54</c:v>
                </c:pt>
                <c:pt idx="7">
                  <c:v>0.5111</c:v>
                </c:pt>
                <c:pt idx="8">
                  <c:v>0.21740000000000001</c:v>
                </c:pt>
                <c:pt idx="9">
                  <c:v>0.54900000000000004</c:v>
                </c:pt>
                <c:pt idx="10">
                  <c:v>0.48980000000000001</c:v>
                </c:pt>
                <c:pt idx="11">
                  <c:v>0.68379999999999996</c:v>
                </c:pt>
                <c:pt idx="12">
                  <c:v>0.78590000000000004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78-4FFA-8602-18BB8DC0E2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9943696"/>
        <c:axId val="549941616"/>
        <c:axId val="0"/>
      </c:bar3DChart>
      <c:catAx>
        <c:axId val="549943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549941616"/>
        <c:crosses val="autoZero"/>
        <c:auto val="1"/>
        <c:lblAlgn val="ctr"/>
        <c:lblOffset val="100"/>
        <c:noMultiLvlLbl val="0"/>
      </c:catAx>
      <c:valAx>
        <c:axId val="54994161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549943696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749465609624699"/>
          <c:y val="0.89838181685622631"/>
          <c:w val="0.26785251149387457"/>
          <c:h val="7.38404053659959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27576060106216"/>
          <c:y val="0.10648148148148148"/>
          <c:w val="0.87653114263543774"/>
          <c:h val="0.6718576844561097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Planilha2!$B$1</c:f>
              <c:strCache>
                <c:ptCount val="1"/>
                <c:pt idx="0">
                  <c:v>DISCENTE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Planilha2!$A$2:$A$5</c:f>
              <c:strCache>
                <c:ptCount val="4"/>
                <c:pt idx="0">
                  <c:v>INF</c:v>
                </c:pt>
                <c:pt idx="1">
                  <c:v>BIO</c:v>
                </c:pt>
                <c:pt idx="2">
                  <c:v>PED</c:v>
                </c:pt>
                <c:pt idx="3">
                  <c:v>MÉDIA</c:v>
                </c:pt>
              </c:strCache>
            </c:strRef>
          </c:cat>
          <c:val>
            <c:numRef>
              <c:f>Planilha2!$B$2:$B$5</c:f>
              <c:numCache>
                <c:formatCode>0.00%</c:formatCode>
                <c:ptCount val="4"/>
                <c:pt idx="0">
                  <c:v>0.40820000000000001</c:v>
                </c:pt>
                <c:pt idx="1">
                  <c:v>0.28849999999999998</c:v>
                </c:pt>
                <c:pt idx="2">
                  <c:v>0.30080000000000001</c:v>
                </c:pt>
                <c:pt idx="3">
                  <c:v>0.33250000000000002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0A-4371-9B0A-AED46E8CC178}"/>
            </c:ext>
          </c:extLst>
        </c:ser>
        <c:ser>
          <c:idx val="1"/>
          <c:order val="1"/>
          <c:tx>
            <c:strRef>
              <c:f>Planilha2!$C$1</c:f>
              <c:strCache>
                <c:ptCount val="1"/>
                <c:pt idx="0">
                  <c:v>DOCENTE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Planilha2!$A$2:$A$5</c:f>
              <c:strCache>
                <c:ptCount val="4"/>
                <c:pt idx="0">
                  <c:v>INF</c:v>
                </c:pt>
                <c:pt idx="1">
                  <c:v>BIO</c:v>
                </c:pt>
                <c:pt idx="2">
                  <c:v>PED</c:v>
                </c:pt>
                <c:pt idx="3">
                  <c:v>MÉDIA</c:v>
                </c:pt>
              </c:strCache>
            </c:strRef>
          </c:cat>
          <c:val>
            <c:numRef>
              <c:f>Planilha2!$C$2:$C$5</c:f>
              <c:numCache>
                <c:formatCode>0.00%</c:formatCode>
                <c:ptCount val="4"/>
                <c:pt idx="0" formatCode="0%">
                  <c:v>1</c:v>
                </c:pt>
                <c:pt idx="1">
                  <c:v>0.875</c:v>
                </c:pt>
                <c:pt idx="2">
                  <c:v>0.48280000000000001</c:v>
                </c:pt>
                <c:pt idx="3">
                  <c:v>0.78590000000000004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0A-4371-9B0A-AED46E8CC1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96305328"/>
        <c:axId val="696307408"/>
        <c:axId val="0"/>
      </c:bar3DChart>
      <c:catAx>
        <c:axId val="69630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96307408"/>
        <c:crosses val="autoZero"/>
        <c:auto val="1"/>
        <c:lblAlgn val="ctr"/>
        <c:lblOffset val="100"/>
        <c:noMultiLvlLbl val="0"/>
      </c:catAx>
      <c:valAx>
        <c:axId val="69630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9630532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solidFill>
        <a:schemeClr val="accent6">
          <a:lumMod val="75000"/>
        </a:schemeClr>
      </a:solidFill>
    </a:ln>
    <a:effectLst/>
  </c:spPr>
  <c:txPr>
    <a:bodyPr/>
    <a:lstStyle/>
    <a:p>
      <a:pPr>
        <a:defRPr sz="10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03942-C327-484C-B39F-8C8D5122ACF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3703D-2FB3-4B52-B93A-7E86012C92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154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345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225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863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1154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37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229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55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140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732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196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02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ED1A8-CDFE-4BC9-A65D-7E9F9775AD49}" type="datetimeFigureOut">
              <a:rPr lang="pt-BR" smtClean="0"/>
              <a:t>31/07/2019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66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gesilani.honorio@udesc.br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hyperlink" Target="mailto:luciano.hack@udesc.b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06" y="5708679"/>
            <a:ext cx="2195698" cy="748866"/>
          </a:xfrm>
          <a:prstGeom prst="rect">
            <a:avLst/>
          </a:prstGeom>
        </p:spPr>
      </p:pic>
      <p:sp>
        <p:nvSpPr>
          <p:cNvPr id="24" name="CaixaDeTexto 23"/>
          <p:cNvSpPr txBox="1"/>
          <p:nvPr/>
        </p:nvSpPr>
        <p:spPr>
          <a:xfrm>
            <a:off x="4116175" y="1416623"/>
            <a:ext cx="46010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Painel CEAD</a:t>
            </a:r>
          </a:p>
          <a:p>
            <a:pPr algn="r"/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AAC 2019/1</a:t>
            </a:r>
            <a:endParaRPr lang="pt-B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6552" y="188640"/>
            <a:ext cx="4449092" cy="669674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0"/>
          <a:stretch/>
        </p:blipFill>
        <p:spPr>
          <a:xfrm flipH="1">
            <a:off x="3779914" y="2"/>
            <a:ext cx="5904657" cy="906947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4516783" y="3393374"/>
            <a:ext cx="42004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  <a:p>
            <a:pPr algn="ctr"/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Semestre 2019/1</a:t>
            </a:r>
          </a:p>
        </p:txBody>
      </p:sp>
    </p:spTree>
    <p:extLst>
      <p:ext uri="{BB962C8B-B14F-4D97-AF65-F5344CB8AC3E}">
        <p14:creationId xmlns:p14="http://schemas.microsoft.com/office/powerpoint/2010/main" val="1891167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1583748" y="1640261"/>
            <a:ext cx="576045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Arial Narrow" panose="020B0606020202030204" pitchFamily="34" charset="0"/>
              </a:rPr>
              <a:t>Dimensões Avaliadas</a:t>
            </a:r>
          </a:p>
          <a:p>
            <a:pPr algn="ctr"/>
            <a:r>
              <a:rPr lang="pt-BR" sz="2000" b="1" dirty="0">
                <a:latin typeface="Arial Narrow" panose="020B0606020202030204" pitchFamily="34" charset="0"/>
              </a:rPr>
              <a:t>Perspectiva </a:t>
            </a:r>
            <a:r>
              <a:rPr lang="pt-BR" sz="2000" b="1" dirty="0" smtClean="0">
                <a:latin typeface="Arial Narrow" panose="020B0606020202030204" pitchFamily="34" charset="0"/>
              </a:rPr>
              <a:t>Discente x Docente</a:t>
            </a:r>
          </a:p>
          <a:p>
            <a:pPr algn="ctr"/>
            <a:r>
              <a:rPr lang="pt-BR" sz="2400" b="1" dirty="0">
                <a:solidFill>
                  <a:srgbClr val="C00000"/>
                </a:solidFill>
                <a:latin typeface="Arial Narrow" panose="020B0606020202030204" pitchFamily="34" charset="0"/>
              </a:rPr>
              <a:t>Licenciatura em Informática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702256" y="5629104"/>
            <a:ext cx="10330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Fonte: SIGA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0" y="1013778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Semestre </a:t>
            </a:r>
            <a:r>
              <a:rPr lang="pt-BR" sz="2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2019/1</a:t>
            </a:r>
            <a:endParaRPr lang="pt-BR" sz="2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0" y="6486525"/>
            <a:ext cx="9144000" cy="371475"/>
            <a:chOff x="0" y="6486525"/>
            <a:chExt cx="9144000" cy="371475"/>
          </a:xfrm>
        </p:grpSpPr>
        <p:sp>
          <p:nvSpPr>
            <p:cNvPr id="15" name="Retângulo 14"/>
            <p:cNvSpPr/>
            <p:nvPr/>
          </p:nvSpPr>
          <p:spPr>
            <a:xfrm>
              <a:off x="0" y="6486525"/>
              <a:ext cx="9144000" cy="3714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150061" y="6486525"/>
              <a:ext cx="286027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/>
                <a:t>Comissão Setorial de Avaliação </a:t>
              </a:r>
              <a:endParaRPr lang="pt-BR" sz="1600" dirty="0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7266090" y="6486525"/>
              <a:ext cx="182453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 smtClean="0"/>
                <a:t>csa.cead@udesc.br</a:t>
              </a:r>
              <a:endParaRPr lang="pt-BR" sz="1600" dirty="0"/>
            </a:p>
          </p:txBody>
        </p:sp>
      </p:grpSp>
      <p:pic>
        <p:nvPicPr>
          <p:cNvPr id="18" name="Imagem 17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119670"/>
              </p:ext>
            </p:extLst>
          </p:nvPr>
        </p:nvGraphicFramePr>
        <p:xfrm>
          <a:off x="1408434" y="2882297"/>
          <a:ext cx="6326862" cy="270510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4500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2972">
                  <a:extLst>
                    <a:ext uri="{9D8B030D-6E8A-4147-A177-3AD203B41FA5}">
                      <a16:colId xmlns:a16="http://schemas.microsoft.com/office/drawing/2014/main" val="358702556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Dimensões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Discente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Organização Didático Pedagógica do Curso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4,08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4,31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Organização Didático Pedagógica das Disciplinas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4,69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4,74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do Tutor Presencial (Polo)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4,95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4,79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Docente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4,81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das Turmas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4,13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Polo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CEAD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2546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Tecnologia da Informação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4,64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4,50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Salas e Laboratórios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4,56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4,11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Pessoal de Apoio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Recursos Pedagógicos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4,73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4,50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140505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Média Geral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4,61</a:t>
                      </a:r>
                      <a:endParaRPr lang="pt-BR" sz="1400" b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4,33</a:t>
                      </a:r>
                      <a:endParaRPr lang="pt-BR" sz="1400" b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490692" y="324148"/>
            <a:ext cx="744966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</p:spTree>
    <p:extLst>
      <p:ext uri="{BB962C8B-B14F-4D97-AF65-F5344CB8AC3E}">
        <p14:creationId xmlns:p14="http://schemas.microsoft.com/office/powerpoint/2010/main" val="288796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01715" y="3132663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090057" y="3888939"/>
            <a:ext cx="6420469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latin typeface="Arial Narrow" panose="020B0606020202030204" pitchFamily="34" charset="0"/>
              </a:rPr>
              <a:t>Dimensões Avaliadas</a:t>
            </a:r>
          </a:p>
          <a:p>
            <a:pPr algn="r"/>
            <a:r>
              <a:rPr lang="pt-BR" sz="2000" b="1" dirty="0">
                <a:latin typeface="Arial Narrow" panose="020B0606020202030204" pitchFamily="34" charset="0"/>
              </a:rPr>
              <a:t>Perspectiva </a:t>
            </a:r>
            <a:r>
              <a:rPr lang="pt-BR" sz="2000" b="1" dirty="0" smtClean="0">
                <a:latin typeface="Arial Narrow" panose="020B0606020202030204" pitchFamily="34" charset="0"/>
              </a:rPr>
              <a:t>Discente/Docente</a:t>
            </a:r>
          </a:p>
          <a:p>
            <a:pPr algn="r"/>
            <a:r>
              <a:rPr lang="pt-BR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Licenciatura em Ciências Biológicas</a:t>
            </a:r>
            <a:endParaRPr lang="pt-BR" sz="3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495" y="832695"/>
            <a:ext cx="2059795" cy="205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608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1583748" y="1640261"/>
            <a:ext cx="576045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Arial Narrow" panose="020B0606020202030204" pitchFamily="34" charset="0"/>
              </a:rPr>
              <a:t>Dimensões Avaliadas</a:t>
            </a:r>
          </a:p>
          <a:p>
            <a:pPr algn="ctr"/>
            <a:r>
              <a:rPr lang="pt-BR" sz="2000" b="1" dirty="0">
                <a:latin typeface="Arial Narrow" panose="020B0606020202030204" pitchFamily="34" charset="0"/>
              </a:rPr>
              <a:t>Perspectiva </a:t>
            </a:r>
            <a:r>
              <a:rPr lang="pt-BR" sz="2000" b="1" dirty="0" smtClean="0">
                <a:latin typeface="Arial Narrow" panose="020B0606020202030204" pitchFamily="34" charset="0"/>
              </a:rPr>
              <a:t>Discente x Docente</a:t>
            </a:r>
          </a:p>
          <a:p>
            <a:pPr algn="ctr"/>
            <a:r>
              <a:rPr lang="pt-BR" sz="2400" b="1" dirty="0">
                <a:solidFill>
                  <a:srgbClr val="C00000"/>
                </a:solidFill>
                <a:latin typeface="Arial Narrow" panose="020B0606020202030204" pitchFamily="34" charset="0"/>
              </a:rPr>
              <a:t>Licenciatura em Ciências Biológicas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702256" y="5595740"/>
            <a:ext cx="10330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Fonte: SIGA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0" y="1013778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Semestre </a:t>
            </a:r>
            <a:r>
              <a:rPr lang="pt-BR" sz="2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2019/1</a:t>
            </a:r>
            <a:endParaRPr lang="pt-BR" sz="2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0" y="6486525"/>
            <a:ext cx="9144000" cy="371475"/>
            <a:chOff x="0" y="6486525"/>
            <a:chExt cx="9144000" cy="371475"/>
          </a:xfrm>
        </p:grpSpPr>
        <p:sp>
          <p:nvSpPr>
            <p:cNvPr id="15" name="Retângulo 14"/>
            <p:cNvSpPr/>
            <p:nvPr/>
          </p:nvSpPr>
          <p:spPr>
            <a:xfrm>
              <a:off x="0" y="6486525"/>
              <a:ext cx="9144000" cy="3714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150061" y="6486525"/>
              <a:ext cx="286027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/>
                <a:t>Comissão Setorial de Avaliação </a:t>
              </a:r>
              <a:endParaRPr lang="pt-BR" sz="1600" dirty="0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7266090" y="6486525"/>
              <a:ext cx="182453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 smtClean="0"/>
                <a:t>csa.cead@udesc.br</a:t>
              </a:r>
              <a:endParaRPr lang="pt-BR" sz="1600" dirty="0"/>
            </a:p>
          </p:txBody>
        </p:sp>
      </p:grpSp>
      <p:pic>
        <p:nvPicPr>
          <p:cNvPr id="18" name="Imagem 17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459368"/>
              </p:ext>
            </p:extLst>
          </p:nvPr>
        </p:nvGraphicFramePr>
        <p:xfrm>
          <a:off x="1408434" y="2834837"/>
          <a:ext cx="6326862" cy="270510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4500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2972">
                  <a:extLst>
                    <a:ext uri="{9D8B030D-6E8A-4147-A177-3AD203B41FA5}">
                      <a16:colId xmlns:a16="http://schemas.microsoft.com/office/drawing/2014/main" val="358702556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Dimensões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Discente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Organização Didático Pedagógica do Curso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4,05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4,04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Organização Didático Pedagógica das Disciplinas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4,82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do Tutor Presencial (Polo)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4,68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4,86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Docente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4,93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das Turmas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4,09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Polo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CEAD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2546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Tecnologia da Informação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4,33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4,43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Salas e Laboratórios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4,31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4,14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Pessoal de Apoio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4,33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4,83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Recursos Pedagógicos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4,09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4,83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4401089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Média Geral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4,29</a:t>
                      </a:r>
                      <a:endParaRPr lang="pt-BR" sz="1400" b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4,37</a:t>
                      </a:r>
                      <a:endParaRPr lang="pt-BR" sz="1400" b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490692" y="324148"/>
            <a:ext cx="744966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</p:spTree>
    <p:extLst>
      <p:ext uri="{BB962C8B-B14F-4D97-AF65-F5344CB8AC3E}">
        <p14:creationId xmlns:p14="http://schemas.microsoft.com/office/powerpoint/2010/main" val="57213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12" name="Retângulo 11"/>
          <p:cNvSpPr/>
          <p:nvPr/>
        </p:nvSpPr>
        <p:spPr>
          <a:xfrm>
            <a:off x="3224378" y="487025"/>
            <a:ext cx="563751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Coordenadoria de Avaliação Institucional</a:t>
            </a:r>
          </a:p>
          <a:p>
            <a:r>
              <a:rPr lang="pt-BR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COAI</a:t>
            </a:r>
            <a:endParaRPr lang="pt-BR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coai.reitoria@udesc.br</a:t>
            </a:r>
            <a:endParaRPr lang="pt-B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www.udesc.br/avaliacaoinstitucional</a:t>
            </a:r>
            <a:endParaRPr lang="pt-B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pt-B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48) 3664-8077 e 8075</a:t>
            </a:r>
          </a:p>
          <a:p>
            <a:endParaRPr lang="pt-B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base"/>
            <a:endParaRPr lang="pt-BR" sz="1400" b="1" dirty="0"/>
          </a:p>
          <a:p>
            <a:pPr fontAlgn="base"/>
            <a:r>
              <a:rPr lang="pt-BR" sz="2000" b="1" dirty="0" err="1" smtClean="0"/>
              <a:t>Gesilani</a:t>
            </a:r>
            <a:r>
              <a:rPr lang="pt-BR" sz="2000" b="1" dirty="0" smtClean="0"/>
              <a:t> Júlia da Silva Honório</a:t>
            </a:r>
            <a:r>
              <a:rPr lang="pt-BR" sz="1400" dirty="0"/>
              <a:t/>
            </a:r>
            <a:br>
              <a:rPr lang="pt-BR" sz="1400" dirty="0"/>
            </a:br>
            <a:r>
              <a:rPr lang="pt-BR" sz="1400" b="1" dirty="0" smtClean="0"/>
              <a:t>Coordenadora COAI</a:t>
            </a:r>
          </a:p>
          <a:p>
            <a:pPr fontAlgn="base"/>
            <a:r>
              <a:rPr lang="pt-BR" sz="1400" b="1" dirty="0" smtClean="0"/>
              <a:t>Presidente da CPA</a:t>
            </a:r>
            <a:r>
              <a:rPr lang="pt-BR" sz="1400" dirty="0"/>
              <a:t/>
            </a:r>
            <a:br>
              <a:rPr lang="pt-BR" sz="1400" dirty="0"/>
            </a:br>
            <a:r>
              <a:rPr lang="pt-BR" sz="1400" dirty="0"/>
              <a:t>E-mail: </a:t>
            </a:r>
            <a:r>
              <a:rPr lang="pt-BR" sz="1400" dirty="0" smtClean="0">
                <a:hlinkClick r:id="rId3"/>
              </a:rPr>
              <a:t>gesilani.honorio@udesc.br</a:t>
            </a:r>
            <a:endParaRPr lang="pt-BR" sz="1400" dirty="0" smtClean="0"/>
          </a:p>
          <a:p>
            <a:pPr fontAlgn="base"/>
            <a:r>
              <a:rPr lang="pt-BR" sz="1400" dirty="0" smtClean="0"/>
              <a:t>Externo</a:t>
            </a:r>
            <a:r>
              <a:rPr lang="pt-BR" sz="1400" dirty="0"/>
              <a:t>: (48) 3664-8077</a:t>
            </a:r>
            <a:br>
              <a:rPr lang="pt-BR" sz="1400" dirty="0"/>
            </a:br>
            <a:r>
              <a:rPr lang="pt-BR" sz="1400" dirty="0"/>
              <a:t>Rede Governo: 01848077</a:t>
            </a:r>
            <a:br>
              <a:rPr lang="pt-BR" sz="1400" dirty="0"/>
            </a:br>
            <a:r>
              <a:rPr lang="pt-BR" sz="1400" dirty="0"/>
              <a:t>Interno: </a:t>
            </a:r>
            <a:r>
              <a:rPr lang="pt-BR" sz="1400" dirty="0" smtClean="0"/>
              <a:t>48077</a:t>
            </a:r>
          </a:p>
          <a:p>
            <a:pPr fontAlgn="base"/>
            <a:endParaRPr lang="pt-BR" sz="1400" dirty="0" smtClean="0"/>
          </a:p>
          <a:p>
            <a:r>
              <a:rPr lang="pt-BR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Comissão Setorial de Avaliação</a:t>
            </a:r>
          </a:p>
          <a:p>
            <a:r>
              <a:rPr lang="pt-BR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CSA-CEAD</a:t>
            </a:r>
            <a:endParaRPr lang="pt-BR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base"/>
            <a:endParaRPr lang="pt-BR" sz="1400" dirty="0" smtClean="0"/>
          </a:p>
          <a:p>
            <a:r>
              <a:rPr lang="pt-B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pt-B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sa.cead@udesc.br</a:t>
            </a:r>
            <a:endParaRPr lang="pt-B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https://</a:t>
            </a:r>
            <a:r>
              <a:rPr lang="pt-B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www.udesc.br/cead/avaliacaoinstitucional</a:t>
            </a:r>
          </a:p>
          <a:p>
            <a:r>
              <a:rPr lang="pt-B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pt-B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48) </a:t>
            </a:r>
            <a:r>
              <a:rPr lang="pt-B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3664-8419</a:t>
            </a:r>
            <a:endParaRPr lang="pt-B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base"/>
            <a:endParaRPr lang="pt-BR" sz="2000" b="1" dirty="0" smtClean="0"/>
          </a:p>
          <a:p>
            <a:pPr fontAlgn="base"/>
            <a:r>
              <a:rPr lang="pt-BR" sz="2000" b="1" dirty="0" smtClean="0"/>
              <a:t>Luciano Emílio </a:t>
            </a:r>
            <a:r>
              <a:rPr lang="pt-BR" sz="2000" b="1" dirty="0" err="1" smtClean="0"/>
              <a:t>Hack</a:t>
            </a:r>
            <a:r>
              <a:rPr lang="pt-BR" sz="1400" dirty="0"/>
              <a:t/>
            </a:r>
            <a:br>
              <a:rPr lang="pt-BR" sz="1400" dirty="0"/>
            </a:br>
            <a:r>
              <a:rPr lang="pt-BR" sz="1400" b="1" dirty="0" smtClean="0"/>
              <a:t>Presidente CSA</a:t>
            </a:r>
            <a:r>
              <a:rPr lang="pt-BR" sz="1400" dirty="0"/>
              <a:t/>
            </a:r>
            <a:br>
              <a:rPr lang="pt-BR" sz="1400" dirty="0"/>
            </a:br>
            <a:r>
              <a:rPr lang="pt-BR" sz="1400" dirty="0"/>
              <a:t>E-mail</a:t>
            </a:r>
            <a:r>
              <a:rPr lang="pt-BR" sz="1400" dirty="0" smtClean="0"/>
              <a:t>: </a:t>
            </a:r>
            <a:r>
              <a:rPr lang="pt-BR" sz="1400" dirty="0" smtClean="0">
                <a:hlinkClick r:id="rId4"/>
              </a:rPr>
              <a:t>luciano.hack@udesc.br</a:t>
            </a:r>
            <a:endParaRPr lang="pt-BR" sz="1400" dirty="0" smtClean="0"/>
          </a:p>
          <a:p>
            <a:pPr fontAlgn="base"/>
            <a:endParaRPr lang="pt-BR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6552" y="1332688"/>
            <a:ext cx="3689024" cy="5552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253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149206"/>
              </p:ext>
            </p:extLst>
          </p:nvPr>
        </p:nvGraphicFramePr>
        <p:xfrm>
          <a:off x="518005" y="2983134"/>
          <a:ext cx="8099025" cy="725805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1127395">
                  <a:extLst>
                    <a:ext uri="{9D8B030D-6E8A-4147-A177-3AD203B41FA5}">
                      <a16:colId xmlns:a16="http://schemas.microsoft.com/office/drawing/2014/main" val="3792659492"/>
                    </a:ext>
                  </a:extLst>
                </a:gridCol>
                <a:gridCol w="872308">
                  <a:extLst>
                    <a:ext uri="{9D8B030D-6E8A-4147-A177-3AD203B41FA5}">
                      <a16:colId xmlns:a16="http://schemas.microsoft.com/office/drawing/2014/main" val="97204118"/>
                    </a:ext>
                  </a:extLst>
                </a:gridCol>
                <a:gridCol w="872308">
                  <a:extLst>
                    <a:ext uri="{9D8B030D-6E8A-4147-A177-3AD203B41FA5}">
                      <a16:colId xmlns:a16="http://schemas.microsoft.com/office/drawing/2014/main" val="3496420879"/>
                    </a:ext>
                  </a:extLst>
                </a:gridCol>
                <a:gridCol w="871169">
                  <a:extLst>
                    <a:ext uri="{9D8B030D-6E8A-4147-A177-3AD203B41FA5}">
                      <a16:colId xmlns:a16="http://schemas.microsoft.com/office/drawing/2014/main" val="533239146"/>
                    </a:ext>
                  </a:extLst>
                </a:gridCol>
                <a:gridCol w="871169">
                  <a:extLst>
                    <a:ext uri="{9D8B030D-6E8A-4147-A177-3AD203B41FA5}">
                      <a16:colId xmlns:a16="http://schemas.microsoft.com/office/drawing/2014/main" val="2148737406"/>
                    </a:ext>
                  </a:extLst>
                </a:gridCol>
                <a:gridCol w="871169">
                  <a:extLst>
                    <a:ext uri="{9D8B030D-6E8A-4147-A177-3AD203B41FA5}">
                      <a16:colId xmlns:a16="http://schemas.microsoft.com/office/drawing/2014/main" val="1739887073"/>
                    </a:ext>
                  </a:extLst>
                </a:gridCol>
                <a:gridCol w="871169">
                  <a:extLst>
                    <a:ext uri="{9D8B030D-6E8A-4147-A177-3AD203B41FA5}">
                      <a16:colId xmlns:a16="http://schemas.microsoft.com/office/drawing/2014/main" val="2825329877"/>
                    </a:ext>
                  </a:extLst>
                </a:gridCol>
                <a:gridCol w="871169">
                  <a:extLst>
                    <a:ext uri="{9D8B030D-6E8A-4147-A177-3AD203B41FA5}">
                      <a16:colId xmlns:a16="http://schemas.microsoft.com/office/drawing/2014/main" val="3310107551"/>
                    </a:ext>
                  </a:extLst>
                </a:gridCol>
                <a:gridCol w="871169">
                  <a:extLst>
                    <a:ext uri="{9D8B030D-6E8A-4147-A177-3AD203B41FA5}">
                      <a16:colId xmlns:a16="http://schemas.microsoft.com/office/drawing/2014/main" val="35799969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Segmento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2013/1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2013/2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2014/1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2014/2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2015/1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2015/2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2016/1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2016/2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15075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Discente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32,84%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42,23%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34,52%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15,89%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9,35%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15,23%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44,67%</a:t>
                      </a:r>
                      <a:endParaRPr lang="pt-BR" sz="2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21,46%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81554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53,33%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17,24%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32,35%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35,44%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39,19%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17,46%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  <a:endParaRPr lang="pt-BR" sz="2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51,11%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046448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057371"/>
              </p:ext>
            </p:extLst>
          </p:nvPr>
        </p:nvGraphicFramePr>
        <p:xfrm>
          <a:off x="518005" y="4922117"/>
          <a:ext cx="5707012" cy="725805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1172917">
                  <a:extLst>
                    <a:ext uri="{9D8B030D-6E8A-4147-A177-3AD203B41FA5}">
                      <a16:colId xmlns:a16="http://schemas.microsoft.com/office/drawing/2014/main" val="3792659492"/>
                    </a:ext>
                  </a:extLst>
                </a:gridCol>
                <a:gridCol w="907530">
                  <a:extLst>
                    <a:ext uri="{9D8B030D-6E8A-4147-A177-3AD203B41FA5}">
                      <a16:colId xmlns:a16="http://schemas.microsoft.com/office/drawing/2014/main" val="97204118"/>
                    </a:ext>
                  </a:extLst>
                </a:gridCol>
                <a:gridCol w="907530">
                  <a:extLst>
                    <a:ext uri="{9D8B030D-6E8A-4147-A177-3AD203B41FA5}">
                      <a16:colId xmlns:a16="http://schemas.microsoft.com/office/drawing/2014/main" val="3496420879"/>
                    </a:ext>
                  </a:extLst>
                </a:gridCol>
                <a:gridCol w="906345">
                  <a:extLst>
                    <a:ext uri="{9D8B030D-6E8A-4147-A177-3AD203B41FA5}">
                      <a16:colId xmlns:a16="http://schemas.microsoft.com/office/drawing/2014/main" val="533239146"/>
                    </a:ext>
                  </a:extLst>
                </a:gridCol>
                <a:gridCol w="906345">
                  <a:extLst>
                    <a:ext uri="{9D8B030D-6E8A-4147-A177-3AD203B41FA5}">
                      <a16:colId xmlns:a16="http://schemas.microsoft.com/office/drawing/2014/main" val="1368859762"/>
                    </a:ext>
                  </a:extLst>
                </a:gridCol>
                <a:gridCol w="906345">
                  <a:extLst>
                    <a:ext uri="{9D8B030D-6E8A-4147-A177-3AD203B41FA5}">
                      <a16:colId xmlns:a16="http://schemas.microsoft.com/office/drawing/2014/main" val="21063573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Segmento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2017/1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2017/2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2018/1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2018/2</a:t>
                      </a:r>
                      <a:endParaRPr kumimoji="0" lang="pt-B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2019/1</a:t>
                      </a:r>
                      <a:endParaRPr kumimoji="0" lang="pt-B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15075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Discente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19,96%</a:t>
                      </a:r>
                      <a:endParaRPr lang="pt-BR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28,03%</a:t>
                      </a:r>
                      <a:endParaRPr lang="pt-BR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30,70%</a:t>
                      </a:r>
                      <a:endParaRPr lang="pt-BR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37,19%</a:t>
                      </a:r>
                      <a:endParaRPr lang="pt-BR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33,25%</a:t>
                      </a:r>
                      <a:endParaRPr lang="pt-BR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81554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21,74%</a:t>
                      </a:r>
                      <a:endParaRPr lang="pt-BR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54,90%</a:t>
                      </a:r>
                      <a:endParaRPr lang="pt-BR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48,98%</a:t>
                      </a:r>
                      <a:endParaRPr lang="pt-BR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68,38%</a:t>
                      </a:r>
                      <a:endParaRPr lang="pt-BR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78,59%</a:t>
                      </a:r>
                      <a:endParaRPr lang="pt-BR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046448"/>
                  </a:ext>
                </a:extLst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342900" y="2164799"/>
            <a:ext cx="263405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Pedagogia a </a:t>
            </a:r>
            <a:r>
              <a:rPr lang="pt-BR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Distância</a:t>
            </a:r>
          </a:p>
          <a:p>
            <a:r>
              <a:rPr lang="pt-BR" sz="1600" b="1" dirty="0" smtClean="0">
                <a:solidFill>
                  <a:srgbClr val="C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Período: 2013-2016</a:t>
            </a:r>
            <a:endParaRPr lang="pt-BR" sz="1600" dirty="0">
              <a:solidFill>
                <a:srgbClr val="C0000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42900" y="4113743"/>
            <a:ext cx="841454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Pedagogia a </a:t>
            </a:r>
            <a:r>
              <a:rPr lang="pt-BR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Distância . Informática . Ciências Biológicas</a:t>
            </a:r>
          </a:p>
          <a:p>
            <a:r>
              <a:rPr lang="pt-BR" sz="1600" b="1" dirty="0" smtClean="0">
                <a:solidFill>
                  <a:srgbClr val="C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Período: 2017-2019</a:t>
            </a:r>
            <a:endParaRPr lang="pt-BR" sz="1600" dirty="0">
              <a:solidFill>
                <a:srgbClr val="C0000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90691" y="324148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pic>
        <p:nvPicPr>
          <p:cNvPr id="14" name="Imagem 1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2132230" y="1031462"/>
            <a:ext cx="40927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Participação Discente x Docente</a:t>
            </a:r>
          </a:p>
          <a:p>
            <a:pPr algn="ctr"/>
            <a:r>
              <a:rPr lang="pt-BR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Série Histórica 2013-2019 </a:t>
            </a:r>
            <a:endParaRPr lang="pt-BR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18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90691" y="324148"/>
            <a:ext cx="740300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sp>
        <p:nvSpPr>
          <p:cNvPr id="8" name="Retângulo 7"/>
          <p:cNvSpPr/>
          <p:nvPr/>
        </p:nvSpPr>
        <p:spPr>
          <a:xfrm>
            <a:off x="1827604" y="1043077"/>
            <a:ext cx="4729180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Participação Discente x Docente</a:t>
            </a:r>
          </a:p>
          <a:p>
            <a:pPr algn="ctr"/>
            <a:r>
              <a:rPr lang="pt-B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Série Histórica 2013-2019 </a:t>
            </a:r>
            <a:endParaRPr lang="pt-BR" sz="2400" dirty="0">
              <a:latin typeface="Arial Narrow" panose="020B0606020202030204" pitchFamily="34" charset="0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5965237"/>
              </p:ext>
            </p:extLst>
          </p:nvPr>
        </p:nvGraphicFramePr>
        <p:xfrm>
          <a:off x="177734" y="2383972"/>
          <a:ext cx="8591803" cy="3904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544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90691" y="324148"/>
            <a:ext cx="740300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sp>
        <p:nvSpPr>
          <p:cNvPr id="8" name="Retângulo 7"/>
          <p:cNvSpPr/>
          <p:nvPr/>
        </p:nvSpPr>
        <p:spPr>
          <a:xfrm>
            <a:off x="1827604" y="968432"/>
            <a:ext cx="472918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Participação Discente x Docente</a:t>
            </a:r>
          </a:p>
          <a:p>
            <a:pPr algn="ctr"/>
            <a:r>
              <a:rPr lang="pt-BR" sz="2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Semestre 2019/1</a:t>
            </a:r>
            <a:endParaRPr lang="pt-BR" sz="2800" dirty="0">
              <a:latin typeface="Arial Narrow" panose="020B060602020203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093809"/>
              </p:ext>
            </p:extLst>
          </p:nvPr>
        </p:nvGraphicFramePr>
        <p:xfrm>
          <a:off x="1148572" y="2131338"/>
          <a:ext cx="6745126" cy="1524000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1812778">
                  <a:extLst>
                    <a:ext uri="{9D8B030D-6E8A-4147-A177-3AD203B41FA5}">
                      <a16:colId xmlns:a16="http://schemas.microsoft.com/office/drawing/2014/main" val="2785612233"/>
                    </a:ext>
                  </a:extLst>
                </a:gridCol>
                <a:gridCol w="2466174">
                  <a:extLst>
                    <a:ext uri="{9D8B030D-6E8A-4147-A177-3AD203B41FA5}">
                      <a16:colId xmlns:a16="http://schemas.microsoft.com/office/drawing/2014/main" val="3443577585"/>
                    </a:ext>
                  </a:extLst>
                </a:gridCol>
                <a:gridCol w="2466174">
                  <a:extLst>
                    <a:ext uri="{9D8B030D-6E8A-4147-A177-3AD203B41FA5}">
                      <a16:colId xmlns:a16="http://schemas.microsoft.com/office/drawing/2014/main" val="36899148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CURSO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DISCENTE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15115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40,82%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7579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28,85%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87,50%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9817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30,08%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48,28%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32023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MÉDIA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33,25%</a:t>
                      </a:r>
                      <a:endParaRPr lang="pt-BR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78,59%</a:t>
                      </a:r>
                      <a:endParaRPr lang="pt-BR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8843994"/>
                  </a:ext>
                </a:extLst>
              </a:tr>
            </a:tbl>
          </a:graphicData>
        </a:graphic>
      </p:graphicFrame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9602654"/>
              </p:ext>
            </p:extLst>
          </p:nvPr>
        </p:nvGraphicFramePr>
        <p:xfrm>
          <a:off x="1148572" y="3865401"/>
          <a:ext cx="674512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967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01715" y="3132663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750075" y="3888939"/>
            <a:ext cx="5760451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latin typeface="Arial Narrow" panose="020B0606020202030204" pitchFamily="34" charset="0"/>
              </a:rPr>
              <a:t>Dimensões Avaliadas</a:t>
            </a:r>
          </a:p>
          <a:p>
            <a:pPr algn="r"/>
            <a:r>
              <a:rPr lang="pt-BR" sz="2000" b="1" dirty="0">
                <a:latin typeface="Arial Narrow" panose="020B0606020202030204" pitchFamily="34" charset="0"/>
              </a:rPr>
              <a:t>Perspectiva </a:t>
            </a:r>
            <a:r>
              <a:rPr lang="pt-BR" sz="2000" b="1" dirty="0" smtClean="0">
                <a:latin typeface="Arial Narrow" panose="020B0606020202030204" pitchFamily="34" charset="0"/>
              </a:rPr>
              <a:t>Discente/Docente</a:t>
            </a:r>
          </a:p>
          <a:p>
            <a:pPr algn="r"/>
            <a:r>
              <a:rPr lang="pt-BR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CEAD</a:t>
            </a:r>
            <a:endParaRPr lang="pt-BR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Imagem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6570998" y="890511"/>
            <a:ext cx="1939528" cy="182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806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1583748" y="1640261"/>
            <a:ext cx="5760451" cy="892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Arial Narrow" panose="020B0606020202030204" pitchFamily="34" charset="0"/>
              </a:rPr>
              <a:t>Dimensões Avaliadas</a:t>
            </a:r>
          </a:p>
          <a:p>
            <a:pPr algn="ctr"/>
            <a:r>
              <a:rPr lang="pt-BR" sz="2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CEAD</a:t>
            </a:r>
            <a:endParaRPr lang="pt-BR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951508" y="5439260"/>
            <a:ext cx="10330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Fonte: SIGA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0" y="1013778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Semestre </a:t>
            </a:r>
            <a:r>
              <a:rPr lang="pt-BR" sz="2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2019/1</a:t>
            </a:r>
            <a:endParaRPr lang="pt-BR" sz="2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0" y="6486525"/>
            <a:ext cx="9144000" cy="371475"/>
            <a:chOff x="0" y="6486525"/>
            <a:chExt cx="9144000" cy="371475"/>
          </a:xfrm>
        </p:grpSpPr>
        <p:sp>
          <p:nvSpPr>
            <p:cNvPr id="15" name="Retângulo 14"/>
            <p:cNvSpPr/>
            <p:nvPr/>
          </p:nvSpPr>
          <p:spPr>
            <a:xfrm>
              <a:off x="0" y="6486525"/>
              <a:ext cx="9144000" cy="3714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150061" y="6486525"/>
              <a:ext cx="286027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/>
                <a:t>Comissão Setorial de Avaliação </a:t>
              </a:r>
              <a:endParaRPr lang="pt-BR" sz="1600" dirty="0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7266090" y="6486525"/>
              <a:ext cx="182453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 smtClean="0"/>
                <a:t>csa.cead@udesc.br</a:t>
              </a:r>
              <a:endParaRPr lang="pt-BR" sz="1600" dirty="0"/>
            </a:p>
          </p:txBody>
        </p:sp>
      </p:grpSp>
      <p:pic>
        <p:nvPicPr>
          <p:cNvPr id="18" name="Imagem 17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662675"/>
              </p:ext>
            </p:extLst>
          </p:nvPr>
        </p:nvGraphicFramePr>
        <p:xfrm>
          <a:off x="1193291" y="2607174"/>
          <a:ext cx="6757147" cy="276606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4367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2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361">
                  <a:extLst>
                    <a:ext uri="{9D8B030D-6E8A-4147-A177-3AD203B41FA5}">
                      <a16:colId xmlns:a16="http://schemas.microsoft.com/office/drawing/2014/main" val="267080872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Dimensões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Discentes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Organização Didático Pedagógica do Curso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Organização Didático Pedagógica das Disciplinas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Docente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4,85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</a:t>
                      </a:r>
                      <a:endParaRPr lang="pt-BR"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das Turmas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4,86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80646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do Tutor </a:t>
                      </a: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Presencial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Polos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CEAD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2546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Tecnologia da Informação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Salas e Laboratórios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Pessoal de Apoio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4,81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4,86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Recursos Pedagógicos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5108153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Média Geral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4,46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5552244"/>
                  </a:ext>
                </a:extLst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490692" y="324148"/>
            <a:ext cx="747765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</p:spTree>
    <p:extLst>
      <p:ext uri="{BB962C8B-B14F-4D97-AF65-F5344CB8AC3E}">
        <p14:creationId xmlns:p14="http://schemas.microsoft.com/office/powerpoint/2010/main" val="305436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01715" y="3132663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750075" y="3888939"/>
            <a:ext cx="5760451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latin typeface="Arial Narrow" panose="020B0606020202030204" pitchFamily="34" charset="0"/>
              </a:rPr>
              <a:t>Dimensões Avaliadas</a:t>
            </a:r>
          </a:p>
          <a:p>
            <a:pPr algn="r"/>
            <a:r>
              <a:rPr lang="pt-BR" sz="2000" b="1" dirty="0">
                <a:latin typeface="Arial Narrow" panose="020B0606020202030204" pitchFamily="34" charset="0"/>
              </a:rPr>
              <a:t>Perspectiva </a:t>
            </a:r>
            <a:r>
              <a:rPr lang="pt-BR" sz="2000" b="1" dirty="0" smtClean="0">
                <a:latin typeface="Arial Narrow" panose="020B0606020202030204" pitchFamily="34" charset="0"/>
              </a:rPr>
              <a:t>Discente/Docente</a:t>
            </a:r>
          </a:p>
          <a:p>
            <a:pPr algn="r"/>
            <a:r>
              <a:rPr lang="pt-BR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Pedagogia a Distância</a:t>
            </a:r>
            <a:endParaRPr lang="pt-BR" sz="3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603" y="898319"/>
            <a:ext cx="2162658" cy="2062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589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1583748" y="1640261"/>
            <a:ext cx="576045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Arial Narrow" panose="020B0606020202030204" pitchFamily="34" charset="0"/>
              </a:rPr>
              <a:t>Dimensões Avaliadas</a:t>
            </a:r>
          </a:p>
          <a:p>
            <a:pPr algn="ctr"/>
            <a:r>
              <a:rPr lang="pt-BR" sz="2000" b="1" dirty="0">
                <a:latin typeface="Arial Narrow" panose="020B0606020202030204" pitchFamily="34" charset="0"/>
              </a:rPr>
              <a:t>Perspectiva </a:t>
            </a:r>
            <a:r>
              <a:rPr lang="pt-BR" sz="2000" b="1" dirty="0" smtClean="0">
                <a:latin typeface="Arial Narrow" panose="020B0606020202030204" pitchFamily="34" charset="0"/>
              </a:rPr>
              <a:t>Discente x Docente</a:t>
            </a:r>
          </a:p>
          <a:p>
            <a:pPr algn="ctr"/>
            <a:r>
              <a:rPr lang="pt-BR" sz="2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Pedagogia a Distância</a:t>
            </a:r>
            <a:endParaRPr lang="pt-BR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702256" y="5587397"/>
            <a:ext cx="10330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Fonte: SIGA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0" y="1013778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Semestre </a:t>
            </a:r>
            <a:r>
              <a:rPr lang="pt-BR" sz="2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2019/1</a:t>
            </a:r>
            <a:endParaRPr lang="pt-BR" sz="2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0" y="6486525"/>
            <a:ext cx="9144000" cy="371475"/>
            <a:chOff x="0" y="6486525"/>
            <a:chExt cx="9144000" cy="371475"/>
          </a:xfrm>
        </p:grpSpPr>
        <p:sp>
          <p:nvSpPr>
            <p:cNvPr id="15" name="Retângulo 14"/>
            <p:cNvSpPr/>
            <p:nvPr/>
          </p:nvSpPr>
          <p:spPr>
            <a:xfrm>
              <a:off x="0" y="6486525"/>
              <a:ext cx="9144000" cy="3714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150061" y="6486525"/>
              <a:ext cx="286027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/>
                <a:t>Comissão Setorial de Avaliação </a:t>
              </a:r>
              <a:endParaRPr lang="pt-BR" sz="1600" dirty="0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7266090" y="6486525"/>
              <a:ext cx="182453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600" b="1" dirty="0" smtClean="0"/>
                <a:t>csa.cead@udesc.br</a:t>
              </a:r>
              <a:endParaRPr lang="pt-BR" sz="1600" dirty="0"/>
            </a:p>
          </p:txBody>
        </p:sp>
      </p:grpSp>
      <p:pic>
        <p:nvPicPr>
          <p:cNvPr id="18" name="Imagem 17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462100"/>
              </p:ext>
            </p:extLst>
          </p:nvPr>
        </p:nvGraphicFramePr>
        <p:xfrm>
          <a:off x="1408434" y="2882297"/>
          <a:ext cx="6326862" cy="270510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4500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2972">
                  <a:extLst>
                    <a:ext uri="{9D8B030D-6E8A-4147-A177-3AD203B41FA5}">
                      <a16:colId xmlns:a16="http://schemas.microsoft.com/office/drawing/2014/main" val="358702556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Dimensões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Discente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Organização Didático Pedagógica do Curso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4,10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3,71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Organização Didático Pedagógica das Disciplinas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4,74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4,76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do Tutor Presencial (Polo)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4,93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4,92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Docente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4,85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 das Turmas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4,22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Polo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CEAD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2546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Tecnologia da Informação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4,64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Salas e Laboratórios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4,44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3,69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Pessoal de Apoio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4,81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4,82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Recursos Pedagógicos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4,20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4,30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2747386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Infraestrutura - Média Geral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4,42</a:t>
                      </a:r>
                      <a:endParaRPr lang="pt-BR" sz="1400" b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4,08</a:t>
                      </a:r>
                      <a:endParaRPr lang="pt-BR" sz="1400" b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490692" y="324148"/>
            <a:ext cx="744966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</p:spTree>
    <p:extLst>
      <p:ext uri="{BB962C8B-B14F-4D97-AF65-F5344CB8AC3E}">
        <p14:creationId xmlns:p14="http://schemas.microsoft.com/office/powerpoint/2010/main" val="173315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01715" y="3132663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750075" y="3888939"/>
            <a:ext cx="5760451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latin typeface="Arial Narrow" panose="020B0606020202030204" pitchFamily="34" charset="0"/>
              </a:rPr>
              <a:t>Dimensões Avaliadas</a:t>
            </a:r>
          </a:p>
          <a:p>
            <a:pPr algn="r"/>
            <a:r>
              <a:rPr lang="pt-BR" sz="2000" b="1" dirty="0">
                <a:latin typeface="Arial Narrow" panose="020B0606020202030204" pitchFamily="34" charset="0"/>
              </a:rPr>
              <a:t>Perspectiva </a:t>
            </a:r>
            <a:r>
              <a:rPr lang="pt-BR" sz="2000" b="1" dirty="0" smtClean="0">
                <a:latin typeface="Arial Narrow" panose="020B0606020202030204" pitchFamily="34" charset="0"/>
              </a:rPr>
              <a:t>Discente/Docente</a:t>
            </a:r>
          </a:p>
          <a:p>
            <a:pPr algn="r"/>
            <a:r>
              <a:rPr lang="pt-BR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Licenciatura em Informática</a:t>
            </a:r>
            <a:endParaRPr lang="pt-BR" sz="3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567" y="811763"/>
            <a:ext cx="3649308" cy="205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226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691</TotalTime>
  <Words>592</Words>
  <Application>Microsoft Office PowerPoint</Application>
  <PresentationFormat>Apresentação na tela (4:3)</PresentationFormat>
  <Paragraphs>286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Times New Roman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Maristela Mendes</dc:creator>
  <cp:lastModifiedBy>MARISTELA MENDES</cp:lastModifiedBy>
  <cp:revision>103</cp:revision>
  <dcterms:created xsi:type="dcterms:W3CDTF">2018-06-16T21:23:34Z</dcterms:created>
  <dcterms:modified xsi:type="dcterms:W3CDTF">2019-07-31T15:34:49Z</dcterms:modified>
</cp:coreProperties>
</file>