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14"/>
  </p:notesMasterIdLst>
  <p:sldIdLst>
    <p:sldId id="282" r:id="rId2"/>
    <p:sldId id="346" r:id="rId3"/>
    <p:sldId id="359" r:id="rId4"/>
    <p:sldId id="360" r:id="rId5"/>
    <p:sldId id="361" r:id="rId6"/>
    <p:sldId id="344" r:id="rId7"/>
    <p:sldId id="350" r:id="rId8"/>
    <p:sldId id="362" r:id="rId9"/>
    <p:sldId id="351" r:id="rId10"/>
    <p:sldId id="353" r:id="rId11"/>
    <p:sldId id="363" r:id="rId12"/>
    <p:sldId id="275" r:id="rId13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17" userDrawn="1">
          <p15:clr>
            <a:srgbClr val="A4A3A4"/>
          </p15:clr>
        </p15:guide>
        <p15:guide id="2" pos="65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4B28"/>
    <a:srgbClr val="158C4C"/>
    <a:srgbClr val="0F6134"/>
    <a:srgbClr val="42E28A"/>
    <a:srgbClr val="148246"/>
    <a:srgbClr val="149B55"/>
    <a:srgbClr val="1ACC6F"/>
    <a:srgbClr val="199B55"/>
    <a:srgbClr val="158949"/>
    <a:srgbClr val="C328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Estilo com Tema 1 - Ênfas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8603FDC-E32A-4AB5-989C-0864C3EAD2B8}" styleName="Estilo com Tema 2 - Ênfase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Estilo com Tema 1 - Ênfas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Estilo com Tema 1 - Ênfas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F1AB2-1976-4502-BF36-3FF5EA218861}" styleName="Estilo Médio 4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Estilo Médio 4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2838BEF-8BB2-4498-84A7-C5851F593DF1}" styleName="Estilo Médio 4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505E3EF-67EA-436B-97B2-0124C06EBD24}" styleName="Estilo Médio 4 - Ênfas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0660B408-B3CF-4A94-85FC-2B1E0A45F4A2}" styleName="Estilo Escuro 2 - Ênfase 1/Ênfas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C7853C-536D-4A76-A0AE-DD22124D55A5}" styleName="Estilo com Tema 1 - Ênfas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01" autoAdjust="0"/>
    <p:restoredTop sz="94660"/>
  </p:normalViewPr>
  <p:slideViewPr>
    <p:cSldViewPr>
      <p:cViewPr varScale="1">
        <p:scale>
          <a:sx n="70" d="100"/>
          <a:sy n="70" d="100"/>
        </p:scale>
        <p:origin x="1362" y="72"/>
      </p:cViewPr>
      <p:guideLst>
        <p:guide orient="horz" pos="1117"/>
        <p:guide pos="657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57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028CC1-B90E-47D8-99C5-6BAA1811C342}" type="datetimeFigureOut">
              <a:rPr lang="pt-BR" smtClean="0"/>
              <a:t>12/05/2021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9D351C-CD6A-4EE7-B691-C83BC0E42DF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96443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4B977-AD5C-4F3D-992F-860711DBDA8C}" type="datetimeFigureOut">
              <a:rPr lang="pt-BR" smtClean="0"/>
              <a:t>12/05/2021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A0E47-E0C0-45CC-B12C-3507664E132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1286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4B977-AD5C-4F3D-992F-860711DBDA8C}" type="datetimeFigureOut">
              <a:rPr lang="pt-BR" smtClean="0"/>
              <a:t>12/05/2021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A0E47-E0C0-45CC-B12C-3507664E132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4666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4B977-AD5C-4F3D-992F-860711DBDA8C}" type="datetimeFigureOut">
              <a:rPr lang="pt-BR" smtClean="0"/>
              <a:t>12/05/2021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A0E47-E0C0-45CC-B12C-3507664E132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93648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4B977-AD5C-4F3D-992F-860711DBDA8C}" type="datetimeFigureOut">
              <a:rPr lang="pt-BR" smtClean="0"/>
              <a:t>12/05/2021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A0E47-E0C0-45CC-B12C-3507664E132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90737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4B977-AD5C-4F3D-992F-860711DBDA8C}" type="datetimeFigureOut">
              <a:rPr lang="pt-BR" smtClean="0"/>
              <a:t>12/05/2021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A0E47-E0C0-45CC-B12C-3507664E132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10047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4B977-AD5C-4F3D-992F-860711DBDA8C}" type="datetimeFigureOut">
              <a:rPr lang="pt-BR" smtClean="0"/>
              <a:t>12/05/2021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A0E47-E0C0-45CC-B12C-3507664E132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7032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4B977-AD5C-4F3D-992F-860711DBDA8C}" type="datetimeFigureOut">
              <a:rPr lang="pt-BR" smtClean="0"/>
              <a:t>12/05/2021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A0E47-E0C0-45CC-B12C-3507664E132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6557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4B977-AD5C-4F3D-992F-860711DBDA8C}" type="datetimeFigureOut">
              <a:rPr lang="pt-BR" smtClean="0"/>
              <a:t>12/05/2021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A0E47-E0C0-45CC-B12C-3507664E132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74241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4B977-AD5C-4F3D-992F-860711DBDA8C}" type="datetimeFigureOut">
              <a:rPr lang="pt-BR" smtClean="0"/>
              <a:t>12/05/2021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A0E47-E0C0-45CC-B12C-3507664E132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11591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4B977-AD5C-4F3D-992F-860711DBDA8C}" type="datetimeFigureOut">
              <a:rPr lang="pt-BR" smtClean="0"/>
              <a:t>12/05/2021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A0E47-E0C0-45CC-B12C-3507664E132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51114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4B977-AD5C-4F3D-992F-860711DBDA8C}" type="datetimeFigureOut">
              <a:rPr lang="pt-BR" smtClean="0"/>
              <a:t>12/05/2021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A0E47-E0C0-45CC-B12C-3507664E132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14448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B4B977-AD5C-4F3D-992F-860711DBDA8C}" type="datetimeFigureOut">
              <a:rPr lang="pt-BR" smtClean="0"/>
              <a:t>12/05/2021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AA0E47-E0C0-45CC-B12C-3507664E132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50902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m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7006" y="5708679"/>
            <a:ext cx="2195698" cy="748866"/>
          </a:xfrm>
          <a:prstGeom prst="rect">
            <a:avLst/>
          </a:prstGeom>
        </p:spPr>
      </p:pic>
      <p:sp>
        <p:nvSpPr>
          <p:cNvPr id="24" name="CaixaDeTexto 23"/>
          <p:cNvSpPr txBox="1"/>
          <p:nvPr/>
        </p:nvSpPr>
        <p:spPr>
          <a:xfrm>
            <a:off x="3484112" y="1700808"/>
            <a:ext cx="532859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3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Qualifica UDESC</a:t>
            </a:r>
          </a:p>
          <a:p>
            <a:pPr algn="r"/>
            <a:r>
              <a:rPr lang="pt-BR" sz="3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Investimentos  Centros</a:t>
            </a:r>
            <a:endParaRPr lang="pt-BR" sz="3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653"/>
          <a:stretch/>
        </p:blipFill>
        <p:spPr>
          <a:xfrm flipV="1">
            <a:off x="-396552" y="188640"/>
            <a:ext cx="4449092" cy="6696744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210"/>
          <a:stretch/>
        </p:blipFill>
        <p:spPr>
          <a:xfrm flipH="1">
            <a:off x="3779912" y="0"/>
            <a:ext cx="5904657" cy="906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414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 flipV="1">
            <a:off x="-36512" y="476670"/>
            <a:ext cx="323528" cy="360039"/>
          </a:xfrm>
          <a:prstGeom prst="rect">
            <a:avLst/>
          </a:prstGeom>
          <a:solidFill>
            <a:srgbClr val="149B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287015" y="442941"/>
            <a:ext cx="88286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Composição dos recursos de investimentos destinados ao </a:t>
            </a:r>
            <a:r>
              <a:rPr lang="pt-BR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CEART</a:t>
            </a:r>
            <a:endParaRPr lang="pt-BR" sz="3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015" y="6381328"/>
            <a:ext cx="1672379" cy="291764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53" y="1553888"/>
            <a:ext cx="8995563" cy="3464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7030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 flipV="1">
            <a:off x="-36512" y="476670"/>
            <a:ext cx="323528" cy="360039"/>
          </a:xfrm>
          <a:prstGeom prst="rect">
            <a:avLst/>
          </a:prstGeom>
          <a:solidFill>
            <a:srgbClr val="149B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287015" y="442941"/>
            <a:ext cx="88286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Composição dos recursos de investimentos destinados ao </a:t>
            </a:r>
            <a:r>
              <a:rPr lang="pt-BR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CEART</a:t>
            </a:r>
            <a:endParaRPr lang="pt-BR" sz="3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015" y="6381328"/>
            <a:ext cx="1672379" cy="291764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40" y="1772816"/>
            <a:ext cx="9033164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2761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015" y="6381328"/>
            <a:ext cx="1672379" cy="291764"/>
          </a:xfrm>
          <a:prstGeom prst="rect">
            <a:avLst/>
          </a:prstGeom>
        </p:spPr>
      </p:pic>
      <p:sp>
        <p:nvSpPr>
          <p:cNvPr id="11" name="CaixaDeTexto 10"/>
          <p:cNvSpPr txBox="1"/>
          <p:nvPr/>
        </p:nvSpPr>
        <p:spPr>
          <a:xfrm>
            <a:off x="4644008" y="836712"/>
            <a:ext cx="61926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Obrigado</a:t>
            </a:r>
            <a:endParaRPr lang="pt-BR" sz="4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4751513" y="1986453"/>
            <a:ext cx="378092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UDESC – Universidade do Estado de Santa Catarina</a:t>
            </a:r>
          </a:p>
          <a:p>
            <a:endParaRPr lang="pt-BR" sz="14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www.udesc.br</a:t>
            </a:r>
          </a:p>
          <a:p>
            <a:endParaRPr lang="pt-BR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www.facebook.com/udesc</a:t>
            </a:r>
          </a:p>
          <a:p>
            <a:endParaRPr lang="pt-BR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(48) 3664-8000</a:t>
            </a:r>
          </a:p>
          <a:p>
            <a:endParaRPr lang="pt-BR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Rua Madre Benvenuta, 2007, Itacorubi</a:t>
            </a:r>
          </a:p>
          <a:p>
            <a:r>
              <a:rPr lang="pt-BR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Florianópolis - SC</a:t>
            </a:r>
          </a:p>
          <a:p>
            <a:r>
              <a:rPr lang="pt-BR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CEP 88035-901</a:t>
            </a: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653"/>
          <a:stretch/>
        </p:blipFill>
        <p:spPr>
          <a:xfrm flipV="1">
            <a:off x="-396552" y="188640"/>
            <a:ext cx="4449092" cy="6696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217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 flipV="1">
            <a:off x="-36512" y="476670"/>
            <a:ext cx="323528" cy="360039"/>
          </a:xfrm>
          <a:prstGeom prst="rect">
            <a:avLst/>
          </a:prstGeom>
          <a:solidFill>
            <a:srgbClr val="149B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393548" y="333523"/>
            <a:ext cx="84989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Planejamento Estratégico </a:t>
            </a:r>
          </a:p>
          <a:p>
            <a:r>
              <a:rPr lang="pt-BR" sz="3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                            </a:t>
            </a:r>
            <a:r>
              <a:rPr lang="pt-BR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2020-2024</a:t>
            </a:r>
            <a:endParaRPr lang="pt-BR" sz="2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015" y="6381328"/>
            <a:ext cx="1672379" cy="291764"/>
          </a:xfrm>
          <a:prstGeom prst="rect">
            <a:avLst/>
          </a:prstGeom>
        </p:spPr>
      </p:pic>
      <p:sp>
        <p:nvSpPr>
          <p:cNvPr id="2" name="Retângulo 1"/>
          <p:cNvSpPr/>
          <p:nvPr/>
        </p:nvSpPr>
        <p:spPr>
          <a:xfrm>
            <a:off x="611560" y="1556792"/>
            <a:ext cx="806489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 smtClean="0"/>
              <a:t>Missão</a:t>
            </a:r>
          </a:p>
          <a:p>
            <a:pPr algn="just"/>
            <a:r>
              <a:rPr lang="pt-BR" sz="2400" dirty="0"/>
              <a:t>A </a:t>
            </a:r>
            <a:r>
              <a:rPr lang="pt-BR" sz="2400" dirty="0" err="1"/>
              <a:t>Udesc</a:t>
            </a:r>
            <a:r>
              <a:rPr lang="pt-BR" sz="2400" dirty="0"/>
              <a:t> tem, por missão, </a:t>
            </a:r>
            <a:r>
              <a:rPr lang="pt-BR" sz="2400" dirty="0" smtClean="0"/>
              <a:t>realizar </a:t>
            </a:r>
            <a:r>
              <a:rPr lang="pt-BR" sz="2400" dirty="0"/>
              <a:t>o ensino, a pesquisa e a extensão, de modo articulado, a fim de contribuir na formação de cidadãos comprometidos com a ética e com a qualidade de vida para o desenvolvimento sustentável das organizações e da </a:t>
            </a:r>
            <a:r>
              <a:rPr lang="pt-BR" sz="2400" dirty="0" smtClean="0"/>
              <a:t>sociedade.</a:t>
            </a:r>
            <a:endParaRPr lang="pt-BR" sz="3200" b="1" dirty="0" smtClean="0"/>
          </a:p>
        </p:txBody>
      </p:sp>
      <p:sp>
        <p:nvSpPr>
          <p:cNvPr id="9" name="Retângulo 8"/>
          <p:cNvSpPr/>
          <p:nvPr/>
        </p:nvSpPr>
        <p:spPr>
          <a:xfrm>
            <a:off x="611561" y="4039216"/>
            <a:ext cx="806489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 smtClean="0"/>
              <a:t>Visão</a:t>
            </a:r>
          </a:p>
          <a:p>
            <a:pPr algn="just"/>
            <a:r>
              <a:rPr lang="pt-BR" sz="2400" dirty="0"/>
              <a:t>Ser uma universidade de excelência no ensino, pesquisa, extensão e gestão.</a:t>
            </a:r>
          </a:p>
          <a:p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1153926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 flipV="1">
            <a:off x="-36512" y="476670"/>
            <a:ext cx="323528" cy="360039"/>
          </a:xfrm>
          <a:prstGeom prst="rect">
            <a:avLst/>
          </a:prstGeom>
          <a:solidFill>
            <a:srgbClr val="149B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393548" y="333523"/>
            <a:ext cx="84989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Planejamento Estratégico </a:t>
            </a:r>
          </a:p>
          <a:p>
            <a:r>
              <a:rPr lang="pt-BR" sz="3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                              </a:t>
            </a:r>
            <a:r>
              <a:rPr lang="pt-BR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2020-2024</a:t>
            </a:r>
            <a:endParaRPr lang="pt-BR" sz="2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015" y="6381328"/>
            <a:ext cx="1672379" cy="291764"/>
          </a:xfrm>
          <a:prstGeom prst="rect">
            <a:avLst/>
          </a:prstGeom>
        </p:spPr>
      </p:pic>
      <p:sp>
        <p:nvSpPr>
          <p:cNvPr id="9" name="Retângulo 8"/>
          <p:cNvSpPr/>
          <p:nvPr/>
        </p:nvSpPr>
        <p:spPr>
          <a:xfrm>
            <a:off x="601542" y="1988840"/>
            <a:ext cx="8290937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 smtClean="0"/>
              <a:t>Ser </a:t>
            </a:r>
            <a:r>
              <a:rPr lang="pt-BR" sz="3200" dirty="0"/>
              <a:t>uma universidade de </a:t>
            </a:r>
            <a:r>
              <a:rPr lang="pt-BR" sz="3600" u="sng" dirty="0"/>
              <a:t>excelência</a:t>
            </a:r>
            <a:r>
              <a:rPr lang="pt-BR" sz="3200" dirty="0"/>
              <a:t> no ensino, pesquisa, extensão e gestão.</a:t>
            </a:r>
          </a:p>
          <a:p>
            <a:endParaRPr lang="pt-BR" sz="2400" b="1" dirty="0"/>
          </a:p>
        </p:txBody>
      </p:sp>
      <p:sp>
        <p:nvSpPr>
          <p:cNvPr id="8" name="Retângulo 7"/>
          <p:cNvSpPr/>
          <p:nvPr/>
        </p:nvSpPr>
        <p:spPr>
          <a:xfrm>
            <a:off x="4643013" y="3717032"/>
            <a:ext cx="302433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b="1" dirty="0" smtClean="0"/>
              <a:t>QUALIFICAÇÃO</a:t>
            </a:r>
            <a:endParaRPr lang="pt-BR" sz="3200" b="1" dirty="0"/>
          </a:p>
          <a:p>
            <a:endParaRPr lang="pt-BR" sz="2400" b="1" dirty="0"/>
          </a:p>
        </p:txBody>
      </p:sp>
      <p:cxnSp>
        <p:nvCxnSpPr>
          <p:cNvPr id="6" name="Conector de Seta Reta 5"/>
          <p:cNvCxnSpPr>
            <a:endCxn id="8" idx="0"/>
          </p:cNvCxnSpPr>
          <p:nvPr/>
        </p:nvCxnSpPr>
        <p:spPr>
          <a:xfrm>
            <a:off x="6012160" y="2636912"/>
            <a:ext cx="143021" cy="108012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8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 flipV="1">
            <a:off x="-36512" y="476670"/>
            <a:ext cx="323528" cy="360039"/>
          </a:xfrm>
          <a:prstGeom prst="rect">
            <a:avLst/>
          </a:prstGeom>
          <a:solidFill>
            <a:srgbClr val="149B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393548" y="333523"/>
            <a:ext cx="84989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Planejamento Estratégico </a:t>
            </a:r>
          </a:p>
          <a:p>
            <a:r>
              <a:rPr lang="pt-BR" sz="3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                              </a:t>
            </a:r>
            <a:r>
              <a:rPr lang="pt-BR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2020-2024</a:t>
            </a:r>
            <a:endParaRPr lang="pt-BR" sz="2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015" y="6381328"/>
            <a:ext cx="1672379" cy="291764"/>
          </a:xfrm>
          <a:prstGeom prst="rect">
            <a:avLst/>
          </a:prstGeom>
        </p:spPr>
      </p:pic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0971235"/>
              </p:ext>
            </p:extLst>
          </p:nvPr>
        </p:nvGraphicFramePr>
        <p:xfrm>
          <a:off x="683567" y="1988840"/>
          <a:ext cx="8208911" cy="12241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80121">
                  <a:extLst>
                    <a:ext uri="{9D8B030D-6E8A-4147-A177-3AD203B41FA5}">
                      <a16:colId xmlns:a16="http://schemas.microsoft.com/office/drawing/2014/main" val="2672826595"/>
                    </a:ext>
                  </a:extLst>
                </a:gridCol>
                <a:gridCol w="7128790">
                  <a:extLst>
                    <a:ext uri="{9D8B030D-6E8A-4147-A177-3AD203B41FA5}">
                      <a16:colId xmlns:a16="http://schemas.microsoft.com/office/drawing/2014/main" val="1986022984"/>
                    </a:ext>
                  </a:extLst>
                </a:gridCol>
              </a:tblGrid>
              <a:tr h="3060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0185" algn="l"/>
                        </a:tabLst>
                      </a:pPr>
                      <a:r>
                        <a:rPr lang="pt-BR" sz="2000" dirty="0">
                          <a:effectLst/>
                        </a:rPr>
                        <a:t>Projeto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0185" algn="l"/>
                          <a:tab pos="643890" algn="l"/>
                        </a:tabLst>
                      </a:pPr>
                      <a:r>
                        <a:rPr lang="pt-BR" sz="2000">
                          <a:effectLst/>
                        </a:rPr>
                        <a:t>5.1 Infraestrutura e investimentos planejados para a excelência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734928"/>
                  </a:ext>
                </a:extLst>
              </a:tr>
              <a:tr h="6120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0185" algn="l"/>
                        </a:tabLst>
                      </a:pPr>
                      <a:r>
                        <a:rPr lang="pt-BR" sz="2000" dirty="0">
                          <a:effectLst/>
                        </a:rPr>
                        <a:t>Objetivo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0185" algn="l"/>
                        </a:tabLst>
                      </a:pPr>
                      <a:r>
                        <a:rPr lang="pt-BR" sz="2000" dirty="0">
                          <a:effectLst/>
                        </a:rPr>
                        <a:t>Estabelecer políticas de investimentos para o desenvolvimento das atividades de ensino, pesquisa, extensão e gestão da UDESC.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0118981"/>
                  </a:ext>
                </a:extLst>
              </a:tr>
              <a:tr h="3060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0185" algn="l"/>
                        </a:tabLst>
                      </a:pPr>
                      <a:r>
                        <a:rPr lang="pt-BR" sz="2000">
                          <a:effectLst/>
                        </a:rPr>
                        <a:t>Líder</a:t>
                      </a:r>
                      <a:endParaRPr lang="pt-BR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0185" algn="l"/>
                        </a:tabLst>
                      </a:pPr>
                      <a:r>
                        <a:rPr lang="pt-BR" sz="2000" dirty="0" err="1">
                          <a:effectLst/>
                        </a:rPr>
                        <a:t>Pró-Reitoria</a:t>
                      </a:r>
                      <a:r>
                        <a:rPr lang="pt-BR" sz="2000" dirty="0">
                          <a:effectLst/>
                        </a:rPr>
                        <a:t> de Planejamento - PROPLAN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71146832"/>
                  </a:ext>
                </a:extLst>
              </a:tr>
            </a:tbl>
          </a:graphicData>
        </a:graphic>
      </p:graphicFrame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7514062"/>
              </p:ext>
            </p:extLst>
          </p:nvPr>
        </p:nvGraphicFramePr>
        <p:xfrm>
          <a:off x="683566" y="3501008"/>
          <a:ext cx="8208911" cy="2133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6358">
                  <a:extLst>
                    <a:ext uri="{9D8B030D-6E8A-4147-A177-3AD203B41FA5}">
                      <a16:colId xmlns:a16="http://schemas.microsoft.com/office/drawing/2014/main" val="222203122"/>
                    </a:ext>
                  </a:extLst>
                </a:gridCol>
                <a:gridCol w="1177860">
                  <a:extLst>
                    <a:ext uri="{9D8B030D-6E8A-4147-A177-3AD203B41FA5}">
                      <a16:colId xmlns:a16="http://schemas.microsoft.com/office/drawing/2014/main" val="4254424298"/>
                    </a:ext>
                  </a:extLst>
                </a:gridCol>
                <a:gridCol w="6264693">
                  <a:extLst>
                    <a:ext uri="{9D8B030D-6E8A-4147-A177-3AD203B41FA5}">
                      <a16:colId xmlns:a16="http://schemas.microsoft.com/office/drawing/2014/main" val="1631263239"/>
                    </a:ext>
                  </a:extLst>
                </a:gridCol>
              </a:tblGrid>
              <a:tr h="17281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10185" algn="l"/>
                          <a:tab pos="643890" algn="l"/>
                        </a:tabLst>
                      </a:pPr>
                      <a:r>
                        <a:rPr lang="pt-BR" sz="2000">
                          <a:effectLst/>
                        </a:rPr>
                        <a:t>Ação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10185" algn="l"/>
                          <a:tab pos="643890" algn="l"/>
                        </a:tabLst>
                      </a:pPr>
                      <a:r>
                        <a:rPr lang="pt-BR" sz="2000" dirty="0" err="1" smtClean="0">
                          <a:effectLst/>
                        </a:rPr>
                        <a:t>Respons</a:t>
                      </a:r>
                      <a:r>
                        <a:rPr lang="pt-BR" sz="2000" dirty="0" smtClean="0">
                          <a:effectLst/>
                        </a:rPr>
                        <a:t>.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10185" algn="l"/>
                          <a:tab pos="643890" algn="l"/>
                        </a:tabLst>
                      </a:pPr>
                      <a:r>
                        <a:rPr lang="pt-BR" sz="2000">
                          <a:effectLst/>
                        </a:rPr>
                        <a:t>Ação estratégica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43878166"/>
                  </a:ext>
                </a:extLst>
              </a:tr>
              <a:tr h="17281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10185" algn="l"/>
                          <a:tab pos="643890" algn="l"/>
                        </a:tabLst>
                      </a:pPr>
                      <a:r>
                        <a:rPr lang="pt-BR" sz="2000">
                          <a:effectLst/>
                        </a:rPr>
                        <a:t>5.1.1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10185" algn="l"/>
                          <a:tab pos="643890" algn="l"/>
                        </a:tabLst>
                      </a:pPr>
                      <a:r>
                        <a:rPr lang="pt-BR" sz="2000">
                          <a:effectLst/>
                        </a:rPr>
                        <a:t>PROPLAN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Criar Plano de Obras e Manutenção da UDESC (POMU)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1068668"/>
                  </a:ext>
                </a:extLst>
              </a:tr>
              <a:tr h="17281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10185" algn="l"/>
                          <a:tab pos="643890" algn="l"/>
                        </a:tabLst>
                      </a:pPr>
                      <a:r>
                        <a:rPr lang="pt-BR" sz="2000">
                          <a:effectLst/>
                        </a:rPr>
                        <a:t>5.1.2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10185" algn="l"/>
                          <a:tab pos="643890" algn="l"/>
                        </a:tabLst>
                      </a:pPr>
                      <a:r>
                        <a:rPr lang="en-US" sz="2000">
                          <a:effectLst/>
                        </a:rPr>
                        <a:t>PROPLAN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rgbClr val="FF0000"/>
                          </a:solidFill>
                          <a:effectLst/>
                        </a:rPr>
                        <a:t>Criar Políticas de Investimentos de equipamentos e Infraestrutura</a:t>
                      </a:r>
                      <a:endParaRPr lang="pt-BR" sz="16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29874061"/>
                  </a:ext>
                </a:extLst>
              </a:tr>
              <a:tr h="3456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10185" algn="l"/>
                          <a:tab pos="643890" algn="l"/>
                        </a:tabLst>
                      </a:pPr>
                      <a:r>
                        <a:rPr lang="pt-BR" sz="2000">
                          <a:effectLst/>
                        </a:rPr>
                        <a:t>5.1.3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10185" algn="l"/>
                          <a:tab pos="643890" algn="l"/>
                        </a:tabLst>
                      </a:pPr>
                      <a:r>
                        <a:rPr lang="pt-BR" sz="2000">
                          <a:effectLst/>
                        </a:rPr>
                        <a:t>PROPLAN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Realizar a adequação dos imóveis em relação à acessibilidade e licenciamentos junto aos órgãos fiscalizadores.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226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08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 flipV="1">
            <a:off x="-36512" y="476670"/>
            <a:ext cx="323528" cy="360039"/>
          </a:xfrm>
          <a:prstGeom prst="rect">
            <a:avLst/>
          </a:prstGeom>
          <a:solidFill>
            <a:srgbClr val="149B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393548" y="333523"/>
            <a:ext cx="8498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Qualificação dos gastos</a:t>
            </a:r>
            <a:endParaRPr lang="pt-BR" sz="2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015" y="6381328"/>
            <a:ext cx="1672379" cy="291764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5050" y="1042987"/>
            <a:ext cx="5363294" cy="5644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8311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 flipV="1">
            <a:off x="-36512" y="476670"/>
            <a:ext cx="323528" cy="360039"/>
          </a:xfrm>
          <a:prstGeom prst="rect">
            <a:avLst/>
          </a:prstGeom>
          <a:solidFill>
            <a:srgbClr val="149B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393548" y="333523"/>
            <a:ext cx="78508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Matriz OCC </a:t>
            </a:r>
            <a:r>
              <a:rPr lang="pt-BR" sz="36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Udesc</a:t>
            </a:r>
            <a:endParaRPr lang="pt-BR" sz="3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015" y="6381328"/>
            <a:ext cx="1672379" cy="291764"/>
          </a:xfrm>
          <a:prstGeom prst="rect">
            <a:avLst/>
          </a:prstGeom>
        </p:spPr>
      </p:pic>
      <p:sp>
        <p:nvSpPr>
          <p:cNvPr id="2" name="Retângulo 1"/>
          <p:cNvSpPr/>
          <p:nvPr/>
        </p:nvSpPr>
        <p:spPr>
          <a:xfrm>
            <a:off x="366127" y="1241828"/>
            <a:ext cx="854093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dirty="0" smtClean="0"/>
              <a:t>Elaborada a partir da Matriz OCC Andifes/MEC, utilizada para distribuição de recursos para as IFES.</a:t>
            </a:r>
            <a:endParaRPr lang="pt-BR" sz="2400" dirty="0"/>
          </a:p>
        </p:txBody>
      </p:sp>
      <p:sp>
        <p:nvSpPr>
          <p:cNvPr id="4" name="Retângulo 3"/>
          <p:cNvSpPr/>
          <p:nvPr/>
        </p:nvSpPr>
        <p:spPr>
          <a:xfrm>
            <a:off x="366126" y="2349275"/>
            <a:ext cx="854093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dirty="0"/>
              <a:t>Esta Matriz traz em seu contexto a necessidade de diversos indicadores calculados sobre uma base de dados anuais das IFES de caráter acadêmico. Um dos principais indicadores previstos é o que se denomina Aluno Equivalente (NFTE).</a:t>
            </a:r>
          </a:p>
        </p:txBody>
      </p:sp>
      <p:sp>
        <p:nvSpPr>
          <p:cNvPr id="8" name="Retângulo 7"/>
          <p:cNvSpPr/>
          <p:nvPr/>
        </p:nvSpPr>
        <p:spPr>
          <a:xfrm>
            <a:off x="367037" y="4005064"/>
            <a:ext cx="854002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dirty="0"/>
              <a:t>O </a:t>
            </a:r>
            <a:r>
              <a:rPr lang="pt-BR" sz="2400" b="1" u="sng" dirty="0"/>
              <a:t>aluno equivalente </a:t>
            </a:r>
            <a:r>
              <a:rPr lang="pt-BR" sz="2400" dirty="0"/>
              <a:t>é o principal indicador utilizado para fins de análise dos custos de manutenção das Instituições Federais de Educação Superior - IFES, nas rubricas referentes ao orçamento de custeio e capital (OCC).</a:t>
            </a:r>
          </a:p>
        </p:txBody>
      </p:sp>
    </p:spTree>
    <p:extLst>
      <p:ext uri="{BB962C8B-B14F-4D97-AF65-F5344CB8AC3E}">
        <p14:creationId xmlns:p14="http://schemas.microsoft.com/office/powerpoint/2010/main" val="184012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 flipV="1">
            <a:off x="-36512" y="476670"/>
            <a:ext cx="323528" cy="360039"/>
          </a:xfrm>
          <a:prstGeom prst="rect">
            <a:avLst/>
          </a:prstGeom>
          <a:solidFill>
            <a:srgbClr val="149B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393548" y="333523"/>
            <a:ext cx="78508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Matriz OCC – Tabela de pesos</a:t>
            </a:r>
            <a:endParaRPr lang="pt-BR" sz="3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015" y="6381328"/>
            <a:ext cx="1672379" cy="291764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052735"/>
            <a:ext cx="6264696" cy="4910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651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 flipV="1">
            <a:off x="-36512" y="476670"/>
            <a:ext cx="323528" cy="360039"/>
          </a:xfrm>
          <a:prstGeom prst="rect">
            <a:avLst/>
          </a:prstGeom>
          <a:solidFill>
            <a:srgbClr val="149B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393548" y="333523"/>
            <a:ext cx="87504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Matriz OCC </a:t>
            </a:r>
            <a:r>
              <a:rPr lang="pt-BR" sz="36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Udesc</a:t>
            </a:r>
            <a:r>
              <a:rPr lang="pt-BR" sz="3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- Custeio</a:t>
            </a:r>
            <a:endParaRPr lang="pt-BR" sz="3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015" y="6381328"/>
            <a:ext cx="1672379" cy="291764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989" y="1340768"/>
            <a:ext cx="8567381" cy="4217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1716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 flipV="1">
            <a:off x="-36512" y="476670"/>
            <a:ext cx="323528" cy="360039"/>
          </a:xfrm>
          <a:prstGeom prst="rect">
            <a:avLst/>
          </a:prstGeom>
          <a:solidFill>
            <a:srgbClr val="149B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393548" y="333523"/>
            <a:ext cx="87504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Matriz OCC </a:t>
            </a:r>
            <a:r>
              <a:rPr lang="pt-BR" sz="36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Udesc</a:t>
            </a:r>
            <a:r>
              <a:rPr lang="pt-BR" sz="3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- Investimento</a:t>
            </a:r>
            <a:endParaRPr lang="pt-BR" sz="3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015" y="6381328"/>
            <a:ext cx="1672379" cy="291764"/>
          </a:xfrm>
          <a:prstGeom prst="rect">
            <a:avLst/>
          </a:prstGeom>
        </p:spPr>
      </p:pic>
      <p:sp>
        <p:nvSpPr>
          <p:cNvPr id="2" name="Retângulo 1"/>
          <p:cNvSpPr/>
          <p:nvPr/>
        </p:nvSpPr>
        <p:spPr>
          <a:xfrm>
            <a:off x="179512" y="1166843"/>
            <a:ext cx="8784976" cy="47582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Aft>
                <a:spcPts val="0"/>
              </a:spcAft>
            </a:pPr>
            <a:r>
              <a:rPr lang="pt-BR" sz="2400" dirty="0" smtClean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 </a:t>
            </a:r>
            <a:r>
              <a:rPr lang="pt-BR" sz="2400" dirty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Matriz </a:t>
            </a:r>
            <a:r>
              <a:rPr lang="pt-BR" sz="2400" dirty="0" smtClean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Investimento </a:t>
            </a:r>
            <a:r>
              <a:rPr lang="pt-BR" sz="2400" dirty="0" err="1" smtClean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Udesc</a:t>
            </a:r>
            <a:r>
              <a:rPr lang="pt-BR" sz="2400" dirty="0" smtClean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:</a:t>
            </a:r>
            <a:endParaRPr lang="pt-BR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spcAft>
                <a:spcPts val="0"/>
              </a:spcAft>
            </a:pPr>
            <a:r>
              <a:rPr lang="pt-BR" sz="2000" dirty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 </a:t>
            </a:r>
            <a:endParaRPr lang="pt-B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 fontAlgn="base">
              <a:lnSpc>
                <a:spcPct val="120000"/>
              </a:lnSpc>
              <a:spcAft>
                <a:spcPts val="0"/>
              </a:spcAft>
            </a:pPr>
            <a:r>
              <a:rPr lang="pt-BR" sz="2000" dirty="0" smtClean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Divisão do montante de recursos em 3 (três) grupos:</a:t>
            </a:r>
          </a:p>
          <a:p>
            <a:pPr marL="800100" lvl="1" indent="-342900" algn="just" fontAlgn="base">
              <a:lnSpc>
                <a:spcPct val="120000"/>
              </a:lnSpc>
              <a:buFont typeface="+mj-lt"/>
              <a:buAutoNum type="alphaLcParenR"/>
            </a:pPr>
            <a:r>
              <a:rPr lang="pt-BR" sz="2000" dirty="0" smtClean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10% divisão igualitária entre os Centros</a:t>
            </a:r>
          </a:p>
          <a:p>
            <a:pPr marL="800100" lvl="1" indent="-342900" algn="just" fontAlgn="base">
              <a:lnSpc>
                <a:spcPct val="120000"/>
              </a:lnSpc>
              <a:buFont typeface="+mj-lt"/>
              <a:buAutoNum type="alphaLcParenR"/>
            </a:pPr>
            <a:r>
              <a:rPr lang="pt-BR" sz="2000" dirty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3</a:t>
            </a:r>
            <a:r>
              <a:rPr lang="pt-BR" sz="2000" dirty="0" smtClean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0% para os programas de Pós-Graduação</a:t>
            </a:r>
          </a:p>
          <a:p>
            <a:pPr marL="800100" lvl="1" indent="-342900" algn="just" fontAlgn="base">
              <a:lnSpc>
                <a:spcPct val="120000"/>
              </a:lnSpc>
              <a:buFont typeface="+mj-lt"/>
              <a:buAutoNum type="alphaLcParenR"/>
            </a:pPr>
            <a:r>
              <a:rPr lang="pt-BR" sz="2000" dirty="0" smtClean="0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60% para os cursos de Graduação</a:t>
            </a:r>
            <a:endParaRPr lang="pt-B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314450" lvl="2" indent="-400050" algn="just" fontAlgn="base">
              <a:lnSpc>
                <a:spcPct val="120000"/>
              </a:lnSpc>
              <a:buFont typeface="+mj-lt"/>
              <a:buAutoNum type="romanLcPeriod"/>
            </a:pPr>
            <a:r>
              <a:rPr lang="pt-BR" sz="2000" dirty="0" smtClean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Grupos “b</a:t>
            </a:r>
            <a:r>
              <a:rPr lang="pt-BR" sz="2000" dirty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” e “</a:t>
            </a:r>
            <a:r>
              <a:rPr lang="pt-BR" sz="2000" dirty="0" smtClean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c”: os recursos serão alocados  50% proporcionalmente ao número de matriculados e 50% proporcionalmente ao número de alunos equivalentes.</a:t>
            </a:r>
          </a:p>
          <a:p>
            <a:pPr marL="1314450" lvl="2" indent="-400050" algn="just" fontAlgn="base">
              <a:lnSpc>
                <a:spcPct val="120000"/>
              </a:lnSpc>
              <a:buFont typeface="+mj-lt"/>
              <a:buAutoNum type="romanLcPeriod"/>
            </a:pPr>
            <a:r>
              <a:rPr lang="pt-BR" sz="2000" dirty="0" smtClean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Grupo “a”: os recursos serão alocados proporcionalmente a participação de cada curso / programa de PG nos recursos do Centro.</a:t>
            </a:r>
            <a:endParaRPr lang="pt-BR" sz="2000" dirty="0">
              <a:solidFill>
                <a:srgbClr val="333333"/>
              </a:solidFill>
              <a:latin typeface="Verdana" panose="020B0604030504040204" pitchFamily="34" charset="0"/>
              <a:ea typeface="Times New Roman" panose="02020603050405020304" pitchFamily="18" charset="0"/>
            </a:endParaRPr>
          </a:p>
          <a:p>
            <a:pPr marL="800100" lvl="1" indent="-342900" algn="just" fontAlgn="base">
              <a:lnSpc>
                <a:spcPct val="120000"/>
              </a:lnSpc>
              <a:buFont typeface="+mj-lt"/>
              <a:buAutoNum type="alphaLcParenR"/>
            </a:pPr>
            <a:endParaRPr lang="pt-BR" sz="1600" dirty="0" smtClean="0">
              <a:solidFill>
                <a:srgbClr val="333333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5479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4556</TotalTime>
  <Words>427</Words>
  <Application>Microsoft Office PowerPoint</Application>
  <PresentationFormat>Apresentação na tela (4:3)</PresentationFormat>
  <Paragraphs>62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Verdana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Gabriela Colebrusco Peres</dc:creator>
  <cp:lastModifiedBy>Márcio Metzner</cp:lastModifiedBy>
  <cp:revision>354</cp:revision>
  <cp:lastPrinted>2018-07-06T14:38:33Z</cp:lastPrinted>
  <dcterms:created xsi:type="dcterms:W3CDTF">2016-08-30T17:34:40Z</dcterms:created>
  <dcterms:modified xsi:type="dcterms:W3CDTF">2021-05-12T14:56:18Z</dcterms:modified>
</cp:coreProperties>
</file>