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5">
  <p:sldMasterIdLst>
    <p:sldMasterId id="2147483648" r:id="rId1"/>
  </p:sldMasterIdLst>
  <p:notesMasterIdLst>
    <p:notesMasterId r:id="rId16"/>
  </p:notesMasterIdLst>
  <p:sldIdLst>
    <p:sldId id="282" r:id="rId2"/>
    <p:sldId id="359" r:id="rId3"/>
    <p:sldId id="346" r:id="rId4"/>
    <p:sldId id="360" r:id="rId5"/>
    <p:sldId id="365" r:id="rId6"/>
    <p:sldId id="361" r:id="rId7"/>
    <p:sldId id="379" r:id="rId8"/>
    <p:sldId id="350" r:id="rId9"/>
    <p:sldId id="351" r:id="rId10"/>
    <p:sldId id="373" r:id="rId11"/>
    <p:sldId id="404" r:id="rId12"/>
    <p:sldId id="429" r:id="rId13"/>
    <p:sldId id="424" r:id="rId14"/>
    <p:sldId id="295" r:id="rId15"/>
  </p:sldIdLst>
  <p:sldSz cx="9144000" cy="6858000" type="screen4x3"/>
  <p:notesSz cx="6797675" cy="9926638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799" userDrawn="1">
          <p15:clr>
            <a:srgbClr val="A4A3A4"/>
          </p15:clr>
        </p15:guide>
        <p15:guide id="2" pos="3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LINE CRISTINA DA SILVA HEUSI" initials="ACDSH" lastIdx="1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58C4C"/>
    <a:srgbClr val="42E28A"/>
    <a:srgbClr val="1ACC6F"/>
    <a:srgbClr val="199B55"/>
    <a:srgbClr val="16AA5C"/>
    <a:srgbClr val="18B864"/>
    <a:srgbClr val="149B55"/>
    <a:srgbClr val="054B28"/>
    <a:srgbClr val="0F6134"/>
    <a:srgbClr val="14824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Estilo Médio 2 - Ênfase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5940675A-B579-460E-94D1-54222C63F5DA}" styleName="Nenhum Estilo, Grade de Tabe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3C2FFA5D-87B4-456A-9821-1D502468CF0F}" styleName="Estilo com Tema 1 - Ênfase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Estilo com Tema 1 - Ênfase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18603FDC-E32A-4AB5-989C-0864C3EAD2B8}" styleName="Estilo com Tema 2 - Ênfase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75DCB02-9BB8-47FD-8907-85C794F793BA}" styleName="Estilo com Tema 1 - Ênfase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35758FB7-9AC5-4552-8A53-C91805E547FA}" styleName="Estilo com Tema 1 - Ênfase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69CF1AB2-1976-4502-BF36-3FF5EA218861}" styleName="Estilo Médio 4 - Ênfas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8A107856-5554-42FB-B03E-39F5DBC370BA}" styleName="Estilo Médio 4 - Ênfase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22838BEF-8BB2-4498-84A7-C5851F593DF1}" styleName="Estilo Médio 4 - Ênfase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0505E3EF-67EA-436B-97B2-0124C06EBD24}" styleName="Estilo Médio 4 - Ênfase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0660B408-B3CF-4A94-85FC-2B1E0A45F4A2}" styleName="Estilo Escuro 2 - Ênfase 1/Ênfase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69C7853C-536D-4A76-A0AE-DD22124D55A5}" styleName="Estilo com Tema 1 - Ênfase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101" autoAdjust="0"/>
    <p:restoredTop sz="94660"/>
  </p:normalViewPr>
  <p:slideViewPr>
    <p:cSldViewPr>
      <p:cViewPr varScale="1">
        <p:scale>
          <a:sx n="69" d="100"/>
          <a:sy n="69" d="100"/>
        </p:scale>
        <p:origin x="-534" y="-90"/>
      </p:cViewPr>
      <p:guideLst>
        <p:guide orient="horz" pos="799"/>
        <p:guide pos="34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579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2-03-31T17:30:47.796" idx="1">
    <p:pos x="10" y="10"/>
    <p:text/>
    <p:extLst>
      <p:ext uri="{C676402C-5697-4E1C-873F-D02D1690AC5C}">
        <p15:threadingInfo xmlns:p15="http://schemas.microsoft.com/office/powerpoint/2012/main" timeZoneBias="180"/>
      </p:ext>
    </p:extLst>
  </p:cm>
</p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 dirty="0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2028CC1-B90E-47D8-99C5-6BAA1811C342}" type="datetimeFigureOut">
              <a:rPr lang="pt-BR" smtClean="0"/>
              <a:t>19/04/2022</a:t>
            </a:fld>
            <a:endParaRPr lang="pt-BR" dirty="0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 dirty="0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D9D351C-CD6A-4EE7-B691-C83BC0E42DF7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0964438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B4B977-AD5C-4F3D-992F-860711DBDA8C}" type="datetimeFigureOut">
              <a:rPr lang="pt-BR" smtClean="0"/>
              <a:t>19/04/2022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AA0E47-E0C0-45CC-B12C-3507664E132E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512869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B4B977-AD5C-4F3D-992F-860711DBDA8C}" type="datetimeFigureOut">
              <a:rPr lang="pt-BR" smtClean="0"/>
              <a:t>19/04/2022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AA0E47-E0C0-45CC-B12C-3507664E132E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046660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B4B977-AD5C-4F3D-992F-860711DBDA8C}" type="datetimeFigureOut">
              <a:rPr lang="pt-BR" smtClean="0"/>
              <a:t>19/04/2022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AA0E47-E0C0-45CC-B12C-3507664E132E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5936480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720080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defRPr lang="pt-BR" sz="3200" b="1" kern="1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pt-BR" dirty="0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57403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B4B977-AD5C-4F3D-992F-860711DBDA8C}" type="datetimeFigureOut">
              <a:rPr lang="pt-BR" smtClean="0"/>
              <a:t>19/04/2022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AA0E47-E0C0-45CC-B12C-3507664E132E}" type="slidenum">
              <a:rPr lang="pt-BR" smtClean="0"/>
              <a:t>‹nº›</a:t>
            </a:fld>
            <a:endParaRPr lang="pt-BR" dirty="0"/>
          </a:p>
        </p:txBody>
      </p:sp>
      <p:sp>
        <p:nvSpPr>
          <p:cNvPr id="7" name="Retângulo 6">
            <a:extLst>
              <a:ext uri="{FF2B5EF4-FFF2-40B4-BE49-F238E27FC236}">
                <a16:creationId xmlns:a16="http://schemas.microsoft.com/office/drawing/2014/main" xmlns="" id="{8C4B0E23-CECC-463B-9435-14A2D573F297}"/>
              </a:ext>
            </a:extLst>
          </p:cNvPr>
          <p:cNvSpPr/>
          <p:nvPr userDrawn="1"/>
        </p:nvSpPr>
        <p:spPr>
          <a:xfrm flipV="1">
            <a:off x="125251" y="507750"/>
            <a:ext cx="323528" cy="360039"/>
          </a:xfrm>
          <a:prstGeom prst="rect">
            <a:avLst/>
          </a:prstGeom>
          <a:solidFill>
            <a:srgbClr val="149B5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1907373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B4B977-AD5C-4F3D-992F-860711DBDA8C}" type="datetimeFigureOut">
              <a:rPr lang="pt-BR" smtClean="0"/>
              <a:t>19/04/2022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AA0E47-E0C0-45CC-B12C-3507664E132E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6100476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pt-BR" dirty="0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B4B977-AD5C-4F3D-992F-860711DBDA8C}" type="datetimeFigureOut">
              <a:rPr lang="pt-BR" smtClean="0"/>
              <a:t>19/04/2022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AA0E47-E0C0-45CC-B12C-3507664E132E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4370328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B4B977-AD5C-4F3D-992F-860711DBDA8C}" type="datetimeFigureOut">
              <a:rPr lang="pt-BR" smtClean="0"/>
              <a:t>19/04/2022</a:t>
            </a:fld>
            <a:endParaRPr lang="pt-BR" dirty="0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AA0E47-E0C0-45CC-B12C-3507664E132E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5565574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B4B977-AD5C-4F3D-992F-860711DBDA8C}" type="datetimeFigureOut">
              <a:rPr lang="pt-BR" smtClean="0"/>
              <a:t>19/04/2022</a:t>
            </a:fld>
            <a:endParaRPr lang="pt-BR" dirty="0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AA0E47-E0C0-45CC-B12C-3507664E132E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7742413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B4B977-AD5C-4F3D-992F-860711DBDA8C}" type="datetimeFigureOut">
              <a:rPr lang="pt-BR" smtClean="0"/>
              <a:t>19/04/2022</a:t>
            </a:fld>
            <a:endParaRPr lang="pt-BR" dirty="0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AA0E47-E0C0-45CC-B12C-3507664E132E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9115919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B4B977-AD5C-4F3D-992F-860711DBDA8C}" type="datetimeFigureOut">
              <a:rPr lang="pt-BR" smtClean="0"/>
              <a:t>19/04/2022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AA0E47-E0C0-45CC-B12C-3507664E132E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6511142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 dirty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B4B977-AD5C-4F3D-992F-860711DBDA8C}" type="datetimeFigureOut">
              <a:rPr lang="pt-BR" smtClean="0"/>
              <a:t>19/04/2022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AA0E47-E0C0-45CC-B12C-3507664E132E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0144486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B4B977-AD5C-4F3D-992F-860711DBDA8C}" type="datetimeFigureOut">
              <a:rPr lang="pt-BR" smtClean="0"/>
              <a:t>19/04/2022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AA0E47-E0C0-45CC-B12C-3507664E132E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5509029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omments" Target="../comments/comment1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Imagem 2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17006" y="5708679"/>
            <a:ext cx="2195698" cy="748866"/>
          </a:xfrm>
          <a:prstGeom prst="rect">
            <a:avLst/>
          </a:prstGeom>
        </p:spPr>
      </p:pic>
      <p:sp>
        <p:nvSpPr>
          <p:cNvPr id="24" name="CaixaDeTexto 23"/>
          <p:cNvSpPr txBox="1"/>
          <p:nvPr/>
        </p:nvSpPr>
        <p:spPr>
          <a:xfrm>
            <a:off x="3275856" y="1700808"/>
            <a:ext cx="553684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BR" sz="36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Qualifica II</a:t>
            </a:r>
          </a:p>
          <a:p>
            <a:pPr algn="r"/>
            <a:r>
              <a:rPr lang="pt-BR" sz="36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Investimentos</a:t>
            </a:r>
          </a:p>
          <a:p>
            <a:pPr algn="r"/>
            <a:r>
              <a:rPr lang="pt-BR" sz="36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 2022</a:t>
            </a:r>
          </a:p>
        </p:txBody>
      </p:sp>
      <p:pic>
        <p:nvPicPr>
          <p:cNvPr id="2" name="Imagem 1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3653"/>
          <a:stretch/>
        </p:blipFill>
        <p:spPr>
          <a:xfrm flipV="1">
            <a:off x="-396552" y="188640"/>
            <a:ext cx="4449092" cy="6696744"/>
          </a:xfrm>
          <a:prstGeom prst="rect">
            <a:avLst/>
          </a:prstGeom>
        </p:spPr>
      </p:pic>
      <p:pic>
        <p:nvPicPr>
          <p:cNvPr id="4" name="Imagem 3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2210"/>
          <a:stretch/>
        </p:blipFill>
        <p:spPr>
          <a:xfrm flipH="1">
            <a:off x="3779912" y="0"/>
            <a:ext cx="5904657" cy="9069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34148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m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7015" y="6381328"/>
            <a:ext cx="1672379" cy="291764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xmlns="" id="{4A98877C-AFB3-4098-8A6E-DD6BE4FAFA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2800" dirty="0"/>
              <a:t>DESCRIÇÃO DE CÁLCULO ETAPA B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xmlns="" id="{FA2740D1-16CF-4F13-8525-3862E1FC21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 fontAlgn="base">
              <a:spcAft>
                <a:spcPts val="0"/>
              </a:spcAft>
              <a:buNone/>
            </a:pPr>
            <a:r>
              <a:rPr lang="pt-BR" sz="2000" b="1" dirty="0">
                <a:latin typeface="Verdana" panose="020B0604030504040204" pitchFamily="34" charset="0"/>
                <a:ea typeface="Verdana" panose="020B0604030504040204" pitchFamily="34" charset="0"/>
              </a:rPr>
              <a:t>B = 60% para Cursos de Graduação</a:t>
            </a:r>
            <a:endParaRPr lang="pt-BR" sz="20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lvl="2" algn="just"/>
            <a:endParaRPr lang="pt-BR" sz="20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lvl="1" algn="just">
              <a:buFont typeface="Arial" panose="020B0604020202020204" pitchFamily="34" charset="0"/>
              <a:buChar char="•"/>
            </a:pPr>
            <a:r>
              <a:rPr lang="pt-BR" sz="2000" dirty="0">
                <a:latin typeface="Verdana" panose="020B0604030504040204" pitchFamily="34" charset="0"/>
                <a:ea typeface="Verdana" panose="020B0604030504040204" pitchFamily="34" charset="0"/>
              </a:rPr>
              <a:t>Matriculados Curso de </a:t>
            </a:r>
            <a:r>
              <a:rPr lang="pt-BR" sz="2000" dirty="0" err="1">
                <a:latin typeface="Verdana" panose="020B0604030504040204" pitchFamily="34" charset="0"/>
                <a:ea typeface="Verdana" panose="020B0604030504040204" pitchFamily="34" charset="0"/>
              </a:rPr>
              <a:t>Grad</a:t>
            </a:r>
            <a:r>
              <a:rPr lang="pt-BR" sz="2000" dirty="0">
                <a:latin typeface="Verdana" panose="020B0604030504040204" pitchFamily="34" charset="0"/>
                <a:ea typeface="Verdana" panose="020B0604030504040204" pitchFamily="34" charset="0"/>
              </a:rPr>
              <a:t>. / Matriculados </a:t>
            </a:r>
            <a:r>
              <a:rPr lang="pt-BR" sz="2000" dirty="0" err="1">
                <a:latin typeface="Verdana" panose="020B0604030504040204" pitchFamily="34" charset="0"/>
                <a:ea typeface="Verdana" panose="020B0604030504040204" pitchFamily="34" charset="0"/>
              </a:rPr>
              <a:t>Grad</a:t>
            </a:r>
            <a:r>
              <a:rPr lang="pt-BR" sz="2000" dirty="0">
                <a:latin typeface="Verdana" panose="020B0604030504040204" pitchFamily="34" charset="0"/>
                <a:ea typeface="Verdana" panose="020B0604030504040204" pitchFamily="34" charset="0"/>
              </a:rPr>
              <a:t>. da Udesc</a:t>
            </a:r>
          </a:p>
          <a:p>
            <a:pPr lvl="1" algn="just">
              <a:buFont typeface="Arial" panose="020B0604020202020204" pitchFamily="34" charset="0"/>
              <a:buChar char="•"/>
            </a:pPr>
            <a:endParaRPr lang="pt-BR" sz="20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lvl="1" algn="just">
              <a:buFont typeface="Arial" panose="020B0604020202020204" pitchFamily="34" charset="0"/>
              <a:buChar char="•"/>
            </a:pPr>
            <a:r>
              <a:rPr lang="pt-BR" sz="2000" dirty="0">
                <a:latin typeface="Verdana" panose="020B0604030504040204" pitchFamily="34" charset="0"/>
                <a:ea typeface="Verdana" panose="020B0604030504040204" pitchFamily="34" charset="0"/>
              </a:rPr>
              <a:t>Equivalentes Curso de </a:t>
            </a:r>
            <a:r>
              <a:rPr lang="pt-BR" sz="2000" dirty="0" err="1">
                <a:latin typeface="Verdana" panose="020B0604030504040204" pitchFamily="34" charset="0"/>
                <a:ea typeface="Verdana" panose="020B0604030504040204" pitchFamily="34" charset="0"/>
              </a:rPr>
              <a:t>Grad</a:t>
            </a:r>
            <a:r>
              <a:rPr lang="pt-BR" sz="2000" dirty="0">
                <a:latin typeface="Verdana" panose="020B0604030504040204" pitchFamily="34" charset="0"/>
                <a:ea typeface="Verdana" panose="020B0604030504040204" pitchFamily="34" charset="0"/>
              </a:rPr>
              <a:t>. / Equivalentes </a:t>
            </a:r>
            <a:r>
              <a:rPr lang="pt-BR" sz="2000" dirty="0" err="1">
                <a:latin typeface="Verdana" panose="020B0604030504040204" pitchFamily="34" charset="0"/>
                <a:ea typeface="Verdana" panose="020B0604030504040204" pitchFamily="34" charset="0"/>
              </a:rPr>
              <a:t>Grad</a:t>
            </a:r>
            <a:r>
              <a:rPr lang="pt-BR" sz="2000" dirty="0">
                <a:latin typeface="Verdana" panose="020B0604030504040204" pitchFamily="34" charset="0"/>
                <a:ea typeface="Verdana" panose="020B0604030504040204" pitchFamily="34" charset="0"/>
              </a:rPr>
              <a:t>. da Udesc</a:t>
            </a:r>
          </a:p>
          <a:p>
            <a:pPr lvl="1" algn="just">
              <a:buFont typeface="Arial" panose="020B0604020202020204" pitchFamily="34" charset="0"/>
              <a:buChar char="•"/>
            </a:pPr>
            <a:endParaRPr lang="pt-BR" sz="20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lvl="1" algn="just">
              <a:buFont typeface="Arial" panose="020B0604020202020204" pitchFamily="34" charset="0"/>
              <a:buChar char="•"/>
            </a:pPr>
            <a:r>
              <a:rPr lang="pt-BR" sz="2000" dirty="0">
                <a:latin typeface="Verdana" panose="020B0604030504040204" pitchFamily="34" charset="0"/>
                <a:ea typeface="Verdana" panose="020B0604030504040204" pitchFamily="34" charset="0"/>
              </a:rPr>
              <a:t>Calcula-se a média destes encontrando a proporção do Curso</a:t>
            </a:r>
          </a:p>
          <a:p>
            <a:pPr lvl="1" algn="just"/>
            <a:endParaRPr lang="pt-BR" sz="20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lvl="1" algn="just">
              <a:buFont typeface="Arial" panose="020B0604020202020204" pitchFamily="34" charset="0"/>
              <a:buChar char="•"/>
            </a:pPr>
            <a:r>
              <a:rPr lang="pt-BR" sz="2000" dirty="0">
                <a:latin typeface="Verdana" panose="020B0604030504040204" pitchFamily="34" charset="0"/>
                <a:ea typeface="Verdana" panose="020B0604030504040204" pitchFamily="34" charset="0"/>
              </a:rPr>
              <a:t>Multiplica-se a proporção acima por 60% do valor total de investimentos</a:t>
            </a:r>
          </a:p>
          <a:p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31746026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4A3C825B-1375-4B8A-B5E7-D3EBC99BEE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/>
              <a:t>DISTRIBUIÇÃO INVESTIMENTO CEART – PÓS-GRADUAÇÃO.</a:t>
            </a:r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xmlns="" id="{820DEE7B-59A7-4A5F-83A2-F9054450B59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9750" y="1802733"/>
            <a:ext cx="8342312" cy="3364579"/>
          </a:xfrm>
          <a:prstGeom prst="rect">
            <a:avLst/>
          </a:prstGeom>
          <a:solidFill>
            <a:schemeClr val="bg1"/>
          </a:solidFill>
        </p:spPr>
      </p:pic>
    </p:spTree>
    <p:extLst>
      <p:ext uri="{BB962C8B-B14F-4D97-AF65-F5344CB8AC3E}">
        <p14:creationId xmlns:p14="http://schemas.microsoft.com/office/powerpoint/2010/main" val="38822717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4A3C825B-1375-4B8A-B5E7-D3EBC99BEE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/>
              <a:t>DISTRIBUIÇÃO INVESTIMENTO CEART – GRADUAÇÃO.</a:t>
            </a:r>
          </a:p>
        </p:txBody>
      </p:sp>
      <p:pic>
        <p:nvPicPr>
          <p:cNvPr id="3" name="Imagem 2">
            <a:extLst>
              <a:ext uri="{FF2B5EF4-FFF2-40B4-BE49-F238E27FC236}">
                <a16:creationId xmlns:a16="http://schemas.microsoft.com/office/drawing/2014/main" xmlns="" id="{3AB35DC9-B9A5-48D6-BA6B-9AB326D96D1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7521" y="1700808"/>
            <a:ext cx="8229600" cy="4228469"/>
          </a:xfrm>
          <a:prstGeom prst="rect">
            <a:avLst/>
          </a:prstGeom>
          <a:solidFill>
            <a:schemeClr val="bg1"/>
          </a:solidFill>
        </p:spPr>
      </p:pic>
    </p:spTree>
    <p:extLst>
      <p:ext uri="{BB962C8B-B14F-4D97-AF65-F5344CB8AC3E}">
        <p14:creationId xmlns:p14="http://schemas.microsoft.com/office/powerpoint/2010/main" val="6505148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ângulo 2"/>
          <p:cNvSpPr/>
          <p:nvPr/>
        </p:nvSpPr>
        <p:spPr>
          <a:xfrm flipV="1">
            <a:off x="144016" y="476670"/>
            <a:ext cx="323528" cy="360039"/>
          </a:xfrm>
          <a:prstGeom prst="rect">
            <a:avLst/>
          </a:prstGeom>
          <a:solidFill>
            <a:srgbClr val="149B5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pic>
        <p:nvPicPr>
          <p:cNvPr id="7" name="Imagem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7015" y="6381328"/>
            <a:ext cx="1672379" cy="291764"/>
          </a:xfrm>
          <a:prstGeom prst="rect">
            <a:avLst/>
          </a:prstGeom>
        </p:spPr>
      </p:pic>
      <p:sp>
        <p:nvSpPr>
          <p:cNvPr id="2" name="Retângulo 1"/>
          <p:cNvSpPr/>
          <p:nvPr/>
        </p:nvSpPr>
        <p:spPr>
          <a:xfrm>
            <a:off x="179512" y="1166843"/>
            <a:ext cx="8784976" cy="7258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base">
              <a:spcAft>
                <a:spcPts val="0"/>
              </a:spcAft>
            </a:pPr>
            <a:r>
              <a:rPr lang="pt-BR" sz="2400" dirty="0">
                <a:solidFill>
                  <a:srgbClr val="333333"/>
                </a:solidFill>
                <a:latin typeface="Verdana" panose="020B0604030504040204" pitchFamily="34" charset="0"/>
                <a:ea typeface="Times New Roman" panose="02020603050405020304" pitchFamily="18" charset="0"/>
              </a:rPr>
              <a:t> </a:t>
            </a:r>
            <a:endParaRPr lang="pt-BR" sz="2000" dirty="0">
              <a:solidFill>
                <a:srgbClr val="333333"/>
              </a:solidFill>
              <a:latin typeface="Verdana" panose="020B0604030504040204" pitchFamily="34" charset="0"/>
              <a:ea typeface="Times New Roman" panose="02020603050405020304" pitchFamily="18" charset="0"/>
            </a:endParaRPr>
          </a:p>
          <a:p>
            <a:pPr marL="800100" lvl="1" indent="-342900" algn="just" fontAlgn="base">
              <a:lnSpc>
                <a:spcPct val="120000"/>
              </a:lnSpc>
              <a:buFont typeface="+mj-lt"/>
              <a:buAutoNum type="alphaLcParenR"/>
            </a:pPr>
            <a:endParaRPr lang="pt-BR" sz="1600" dirty="0">
              <a:solidFill>
                <a:srgbClr val="333333"/>
              </a:solidFill>
              <a:effectLst/>
              <a:latin typeface="Verdana" panose="020B0604030504040204" pitchFamily="34" charset="0"/>
              <a:ea typeface="Times New Roman" panose="02020603050405020304" pitchFamily="18" charset="0"/>
            </a:endParaRPr>
          </a:p>
        </p:txBody>
      </p:sp>
      <p:sp>
        <p:nvSpPr>
          <p:cNvPr id="4" name="Título 3">
            <a:extLst>
              <a:ext uri="{FF2B5EF4-FFF2-40B4-BE49-F238E27FC236}">
                <a16:creationId xmlns:a16="http://schemas.microsoft.com/office/drawing/2014/main" xmlns="" id="{BEA098A6-68E5-457A-A799-9B638DF468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sz="2800" dirty="0"/>
              <a:t>TOTAL CENTRO DE ENSINO SUPERIOR DE ARTES</a:t>
            </a:r>
          </a:p>
        </p:txBody>
      </p:sp>
      <p:pic>
        <p:nvPicPr>
          <p:cNvPr id="6" name="Imagem 5">
            <a:extLst>
              <a:ext uri="{FF2B5EF4-FFF2-40B4-BE49-F238E27FC236}">
                <a16:creationId xmlns:a16="http://schemas.microsoft.com/office/drawing/2014/main" xmlns="" id="{9256C707-EB7A-4EF8-98AD-AB5FBA1A620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5576" y="2749587"/>
            <a:ext cx="7433572" cy="1358825"/>
          </a:xfrm>
          <a:prstGeom prst="rect">
            <a:avLst/>
          </a:prstGeom>
          <a:solidFill>
            <a:schemeClr val="bg1"/>
          </a:solidFill>
        </p:spPr>
      </p:pic>
    </p:spTree>
    <p:extLst>
      <p:ext uri="{BB962C8B-B14F-4D97-AF65-F5344CB8AC3E}">
        <p14:creationId xmlns:p14="http://schemas.microsoft.com/office/powerpoint/2010/main" val="8927029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m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58263" y="5643246"/>
            <a:ext cx="1254284" cy="218823"/>
          </a:xfrm>
          <a:prstGeom prst="rect">
            <a:avLst/>
          </a:prstGeom>
        </p:spPr>
      </p:pic>
      <p:sp>
        <p:nvSpPr>
          <p:cNvPr id="3" name="Retângulo 2">
            <a:extLst>
              <a:ext uri="{FF2B5EF4-FFF2-40B4-BE49-F238E27FC236}">
                <a16:creationId xmlns:a16="http://schemas.microsoft.com/office/drawing/2014/main" xmlns="" id="{6C459A89-94D1-4581-B410-3C99BB665F48}"/>
              </a:ext>
            </a:extLst>
          </p:cNvPr>
          <p:cNvSpPr/>
          <p:nvPr/>
        </p:nvSpPr>
        <p:spPr>
          <a:xfrm>
            <a:off x="1115616" y="1518637"/>
            <a:ext cx="6668117" cy="19620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pt-BR" sz="135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pt-BR" sz="135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pt-BR" sz="135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pt-BR" sz="135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pt-BR" sz="135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pt-BR" sz="135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pt-BR" sz="135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pt-BR" sz="135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pt-BR" sz="135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pic>
        <p:nvPicPr>
          <p:cNvPr id="10" name="Imagem 9">
            <a:extLst>
              <a:ext uri="{FF2B5EF4-FFF2-40B4-BE49-F238E27FC236}">
                <a16:creationId xmlns:a16="http://schemas.microsoft.com/office/drawing/2014/main" xmlns="" id="{47ADC61B-601C-4D80-818D-E982A816BE05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3653"/>
          <a:stretch/>
        </p:blipFill>
        <p:spPr>
          <a:xfrm flipV="1">
            <a:off x="-243408" y="1016828"/>
            <a:ext cx="3336819" cy="5022558"/>
          </a:xfrm>
          <a:prstGeom prst="rect">
            <a:avLst/>
          </a:prstGeom>
        </p:spPr>
      </p:pic>
      <p:sp>
        <p:nvSpPr>
          <p:cNvPr id="14" name="Retângulo 13">
            <a:extLst>
              <a:ext uri="{FF2B5EF4-FFF2-40B4-BE49-F238E27FC236}">
                <a16:creationId xmlns:a16="http://schemas.microsoft.com/office/drawing/2014/main" xmlns="" id="{3D738B3A-E728-4B83-84E8-26FA98ECC897}"/>
              </a:ext>
            </a:extLst>
          </p:cNvPr>
          <p:cNvSpPr/>
          <p:nvPr/>
        </p:nvSpPr>
        <p:spPr>
          <a:xfrm>
            <a:off x="3814673" y="1859339"/>
            <a:ext cx="3969060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UDESC – Universidade do Estado de Santa Catarina</a:t>
            </a:r>
          </a:p>
          <a:p>
            <a:pPr algn="ctr"/>
            <a:r>
              <a:rPr lang="pt-BR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Universidade dos Catarinenses</a:t>
            </a:r>
          </a:p>
          <a:p>
            <a:pPr algn="ctr"/>
            <a:endParaRPr lang="pt-BR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/>
            <a:r>
              <a:rPr lang="pt-BR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www.udesc.br</a:t>
            </a:r>
          </a:p>
          <a:p>
            <a:pPr algn="ctr"/>
            <a:endParaRPr lang="pt-BR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/>
            <a:r>
              <a:rPr lang="pt-BR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Rua Madre Benvenuta, 2007, Itacorubi</a:t>
            </a:r>
          </a:p>
          <a:p>
            <a:pPr algn="ctr"/>
            <a:r>
              <a:rPr lang="pt-BR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Florianópolis - SC</a:t>
            </a:r>
          </a:p>
          <a:p>
            <a:pPr algn="ctr"/>
            <a:r>
              <a:rPr lang="pt-BR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CEP 88035-901</a:t>
            </a:r>
          </a:p>
        </p:txBody>
      </p:sp>
      <p:pic>
        <p:nvPicPr>
          <p:cNvPr id="15" name="Picture 2">
            <a:extLst>
              <a:ext uri="{FF2B5EF4-FFF2-40B4-BE49-F238E27FC236}">
                <a16:creationId xmlns:a16="http://schemas.microsoft.com/office/drawing/2014/main" xmlns="" id="{0C556048-4385-4E4F-B170-78D876DAD25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2280" y="5063601"/>
            <a:ext cx="1733810" cy="6872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61699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m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7015" y="6381328"/>
            <a:ext cx="1672379" cy="291764"/>
          </a:xfrm>
          <a:prstGeom prst="rect">
            <a:avLst/>
          </a:prstGeom>
        </p:spPr>
      </p:pic>
      <p:sp>
        <p:nvSpPr>
          <p:cNvPr id="8" name="Título 7">
            <a:extLst>
              <a:ext uri="{FF2B5EF4-FFF2-40B4-BE49-F238E27FC236}">
                <a16:creationId xmlns:a16="http://schemas.microsoft.com/office/drawing/2014/main" xmlns="" id="{9E9247D4-9D5C-47EE-84FA-AE6BDDA9AB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2800" dirty="0"/>
              <a:t>ESTATUTO DA UDESC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xmlns="" id="{6624AE28-8900-4EDF-9BED-93C2F6CD6E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pt-BR" sz="36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 algn="just">
              <a:buNone/>
            </a:pPr>
            <a:r>
              <a:rPr lang="pt-BR" sz="2400" dirty="0">
                <a:latin typeface="Verdana" panose="020B0604030504040204" pitchFamily="34" charset="0"/>
                <a:ea typeface="Verdana" panose="020B0604030504040204" pitchFamily="34" charset="0"/>
              </a:rPr>
              <a:t>A Udesc, como Universidade pública e de ensino gratuito em busca de </a:t>
            </a:r>
            <a:r>
              <a:rPr lang="pt-BR" sz="2400" u="sng" dirty="0">
                <a:latin typeface="Verdana" panose="020B0604030504040204" pitchFamily="34" charset="0"/>
                <a:ea typeface="Verdana" panose="020B0604030504040204" pitchFamily="34" charset="0"/>
              </a:rPr>
              <a:t>excelência</a:t>
            </a:r>
            <a:r>
              <a:rPr lang="pt-BR" sz="2400" dirty="0">
                <a:latin typeface="Verdana" panose="020B0604030504040204" pitchFamily="34" charset="0"/>
                <a:ea typeface="Verdana" panose="020B0604030504040204" pitchFamily="34" charset="0"/>
              </a:rPr>
              <a:t>, é aberta às diferentes correntes de pensamento e orienta-se pelos princípios de liberdade de expressão, democracia, moralidade, ética, transparência, respeito à dignidade da pessoa e seus direitos fundamentais.</a:t>
            </a:r>
            <a:r>
              <a:rPr lang="pt-BR" sz="24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                 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82883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ixaDeTexto 4"/>
          <p:cNvSpPr txBox="1"/>
          <p:nvPr/>
        </p:nvSpPr>
        <p:spPr>
          <a:xfrm>
            <a:off x="478273" y="356463"/>
            <a:ext cx="849893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2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	</a:t>
            </a:r>
          </a:p>
        </p:txBody>
      </p:sp>
      <p:pic>
        <p:nvPicPr>
          <p:cNvPr id="7" name="Imagem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7015" y="6381328"/>
            <a:ext cx="1672379" cy="291764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xmlns="" id="{30E9D891-3C15-4A80-AC97-875A3809F0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pt-BR" sz="2800" dirty="0"/>
              <a:t>PLANEJAMENTO ESTRATÉGICO</a:t>
            </a:r>
            <a:br>
              <a:rPr lang="pt-BR" sz="2800" dirty="0"/>
            </a:br>
            <a:r>
              <a:rPr lang="pt-BR" sz="2800" dirty="0"/>
              <a:t>(2020-2024)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xmlns="" id="{62F5E64C-EC75-4862-A4EC-7F5DC8A825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pt-BR" sz="2000" b="1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0" indent="0">
              <a:buNone/>
            </a:pPr>
            <a:r>
              <a:rPr lang="pt-BR" sz="2000" b="1" dirty="0">
                <a:latin typeface="Verdana" panose="020B0604030504040204" pitchFamily="34" charset="0"/>
                <a:ea typeface="Verdana" panose="020B0604030504040204" pitchFamily="34" charset="0"/>
              </a:rPr>
              <a:t>Missão</a:t>
            </a:r>
          </a:p>
          <a:p>
            <a:pPr marL="0" indent="0" algn="just">
              <a:buNone/>
            </a:pPr>
            <a:r>
              <a:rPr lang="pt-BR" sz="2000" dirty="0">
                <a:latin typeface="Verdana" panose="020B0604030504040204" pitchFamily="34" charset="0"/>
                <a:ea typeface="Verdana" panose="020B0604030504040204" pitchFamily="34" charset="0"/>
              </a:rPr>
              <a:t>A Udesc tem, por missão, realizar o ensino, a pesquisa e a extensão, de modo articulado, a fim de contribuir na formação de cidadãos comprometidos com a ética e com a qualidade de vida para o desenvolvimento sustentável das organizações e da sociedade.</a:t>
            </a:r>
            <a:endParaRPr lang="pt-BR" sz="2000" b="1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endParaRPr lang="pt-BR" sz="2000" dirty="0"/>
          </a:p>
          <a:p>
            <a:pPr marL="0" indent="0">
              <a:buNone/>
            </a:pPr>
            <a:r>
              <a:rPr lang="pt-BR" sz="2000" b="1" dirty="0">
                <a:latin typeface="Verdana" panose="020B0604030504040204" pitchFamily="34" charset="0"/>
                <a:ea typeface="Verdana" panose="020B0604030504040204" pitchFamily="34" charset="0"/>
              </a:rPr>
              <a:t>Visão</a:t>
            </a:r>
          </a:p>
          <a:p>
            <a:pPr marL="0" indent="0" algn="just">
              <a:buNone/>
            </a:pPr>
            <a:r>
              <a:rPr lang="pt-BR" sz="2000" dirty="0">
                <a:latin typeface="Verdana" panose="020B0604030504040204" pitchFamily="34" charset="0"/>
                <a:ea typeface="Verdana" panose="020B0604030504040204" pitchFamily="34" charset="0"/>
              </a:rPr>
              <a:t>Ser uma universidade de excelência no ensino, pesquisa, extensão e gestão.</a:t>
            </a:r>
          </a:p>
          <a:p>
            <a:endParaRPr lang="pt-BR" sz="2000" dirty="0"/>
          </a:p>
          <a:p>
            <a:endParaRPr lang="pt-BR" sz="2000" dirty="0"/>
          </a:p>
        </p:txBody>
      </p:sp>
    </p:spTree>
    <p:extLst>
      <p:ext uri="{BB962C8B-B14F-4D97-AF65-F5344CB8AC3E}">
        <p14:creationId xmlns:p14="http://schemas.microsoft.com/office/powerpoint/2010/main" val="11539260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m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7015" y="6381328"/>
            <a:ext cx="1672379" cy="291764"/>
          </a:xfrm>
          <a:prstGeom prst="rect">
            <a:avLst/>
          </a:prstGeom>
        </p:spPr>
      </p:pic>
      <p:graphicFrame>
        <p:nvGraphicFramePr>
          <p:cNvPr id="2" name="Tabe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10038485"/>
              </p:ext>
            </p:extLst>
          </p:nvPr>
        </p:nvGraphicFramePr>
        <p:xfrm>
          <a:off x="743925" y="1484784"/>
          <a:ext cx="7656149" cy="183003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237250">
                  <a:extLst>
                    <a:ext uri="{9D8B030D-6E8A-4147-A177-3AD203B41FA5}">
                      <a16:colId xmlns:a16="http://schemas.microsoft.com/office/drawing/2014/main" xmlns="" val="2672826595"/>
                    </a:ext>
                  </a:extLst>
                </a:gridCol>
                <a:gridCol w="6418899">
                  <a:extLst>
                    <a:ext uri="{9D8B030D-6E8A-4147-A177-3AD203B41FA5}">
                      <a16:colId xmlns:a16="http://schemas.microsoft.com/office/drawing/2014/main" xmlns="" val="1986022984"/>
                    </a:ext>
                  </a:extLst>
                </a:gridCol>
              </a:tblGrid>
              <a:tr h="306034">
                <a:tc>
                  <a:txBody>
                    <a:bodyPr/>
                    <a:lstStyle/>
                    <a:p>
                      <a:pPr marL="0" algn="just" defTabSz="914400" rtl="0" eaLnBrk="1" latinLnBrk="0" hangingPunct="1">
                        <a:spcAft>
                          <a:spcPts val="0"/>
                        </a:spcAft>
                        <a:tabLst>
                          <a:tab pos="210185" algn="l"/>
                          <a:tab pos="643890" algn="l"/>
                        </a:tabLst>
                      </a:pPr>
                      <a:r>
                        <a:rPr lang="pt-BR" sz="20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Projeto</a:t>
                      </a:r>
                    </a:p>
                  </a:txBody>
                  <a:tcPr marL="68580" marR="68580" marT="0" marB="0">
                    <a:solidFill>
                      <a:srgbClr val="42E28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210185" algn="l"/>
                          <a:tab pos="643890" algn="l"/>
                        </a:tabLst>
                      </a:pPr>
                      <a:r>
                        <a:rPr lang="pt-BR" sz="2000" dirty="0">
                          <a:solidFill>
                            <a:schemeClr val="tx1"/>
                          </a:solidFill>
                          <a:effectLst/>
                        </a:rPr>
                        <a:t>5.1 </a:t>
                      </a:r>
                      <a:r>
                        <a:rPr lang="pt-BR" sz="20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Infraestrutura</a:t>
                      </a:r>
                      <a:r>
                        <a:rPr lang="pt-BR" sz="2000" dirty="0">
                          <a:solidFill>
                            <a:schemeClr val="tx1"/>
                          </a:solidFill>
                          <a:effectLst/>
                        </a:rPr>
                        <a:t> e investimentos planejados para a excelência</a:t>
                      </a:r>
                      <a:endParaRPr lang="pt-BR" sz="14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42E28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8734928"/>
                  </a:ext>
                </a:extLst>
              </a:tr>
              <a:tr h="61206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210185" algn="l"/>
                        </a:tabLst>
                      </a:pPr>
                      <a:r>
                        <a:rPr lang="pt-BR" sz="2000" dirty="0">
                          <a:solidFill>
                            <a:schemeClr val="tx1"/>
                          </a:solidFill>
                          <a:effectLst/>
                        </a:rPr>
                        <a:t>Objetivo</a:t>
                      </a:r>
                      <a:endParaRPr lang="pt-BR" sz="14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210185" algn="l"/>
                        </a:tabLst>
                      </a:pPr>
                      <a:r>
                        <a:rPr lang="pt-BR" sz="2000" b="1" dirty="0">
                          <a:solidFill>
                            <a:schemeClr val="tx1"/>
                          </a:solidFill>
                          <a:effectLst/>
                        </a:rPr>
                        <a:t>Estabelecer políticas de investimentos </a:t>
                      </a:r>
                      <a:r>
                        <a:rPr lang="pt-BR" sz="2000" dirty="0">
                          <a:solidFill>
                            <a:schemeClr val="tx1"/>
                          </a:solidFill>
                          <a:effectLst/>
                        </a:rPr>
                        <a:t>para o desenvolvimento das atividades de ensino, pesquisa, extensão e gestão da UDESC.</a:t>
                      </a:r>
                      <a:endParaRPr lang="pt-BR" sz="14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940118981"/>
                  </a:ext>
                </a:extLst>
              </a:tr>
              <a:tr h="30603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210185" algn="l"/>
                        </a:tabLst>
                      </a:pPr>
                      <a:r>
                        <a:rPr lang="pt-BR" sz="2000">
                          <a:solidFill>
                            <a:schemeClr val="tx1"/>
                          </a:solidFill>
                          <a:effectLst/>
                        </a:rPr>
                        <a:t>Líder</a:t>
                      </a:r>
                      <a:endParaRPr lang="pt-BR" sz="14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210185" algn="l"/>
                        </a:tabLst>
                      </a:pPr>
                      <a:r>
                        <a:rPr lang="pt-BR" sz="2000" dirty="0" err="1">
                          <a:solidFill>
                            <a:schemeClr val="tx1"/>
                          </a:solidFill>
                          <a:effectLst/>
                        </a:rPr>
                        <a:t>Pró-Reitoria</a:t>
                      </a:r>
                      <a:r>
                        <a:rPr lang="pt-BR" sz="2000" dirty="0">
                          <a:solidFill>
                            <a:schemeClr val="tx1"/>
                          </a:solidFill>
                          <a:effectLst/>
                        </a:rPr>
                        <a:t> de Planejamento - PROPLAN</a:t>
                      </a:r>
                      <a:endParaRPr lang="pt-BR" sz="14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071146832"/>
                  </a:ext>
                </a:extLst>
              </a:tr>
            </a:tbl>
          </a:graphicData>
        </a:graphic>
      </p:graphicFrame>
      <p:graphicFrame>
        <p:nvGraphicFramePr>
          <p:cNvPr id="11" name="Tabela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28089487"/>
              </p:ext>
            </p:extLst>
          </p:nvPr>
        </p:nvGraphicFramePr>
        <p:xfrm>
          <a:off x="745900" y="3628991"/>
          <a:ext cx="7627459" cy="24384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12075">
                  <a:extLst>
                    <a:ext uri="{9D8B030D-6E8A-4147-A177-3AD203B41FA5}">
                      <a16:colId xmlns:a16="http://schemas.microsoft.com/office/drawing/2014/main" xmlns="" val="222203122"/>
                    </a:ext>
                  </a:extLst>
                </a:gridCol>
                <a:gridCol w="1169809">
                  <a:extLst>
                    <a:ext uri="{9D8B030D-6E8A-4147-A177-3AD203B41FA5}">
                      <a16:colId xmlns:a16="http://schemas.microsoft.com/office/drawing/2014/main" xmlns="" val="4254424298"/>
                    </a:ext>
                  </a:extLst>
                </a:gridCol>
                <a:gridCol w="5745575">
                  <a:extLst>
                    <a:ext uri="{9D8B030D-6E8A-4147-A177-3AD203B41FA5}">
                      <a16:colId xmlns:a16="http://schemas.microsoft.com/office/drawing/2014/main" xmlns="" val="1631263239"/>
                    </a:ext>
                  </a:extLst>
                </a:gridCol>
              </a:tblGrid>
              <a:tr h="172819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210185" algn="l"/>
                          <a:tab pos="643890" algn="l"/>
                        </a:tabLst>
                      </a:pPr>
                      <a:r>
                        <a:rPr lang="pt-BR" sz="2000" dirty="0">
                          <a:solidFill>
                            <a:schemeClr val="tx1"/>
                          </a:solidFill>
                          <a:effectLst/>
                        </a:rPr>
                        <a:t>Ação</a:t>
                      </a:r>
                      <a:endParaRPr lang="pt-BR" sz="16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42E28A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210185" algn="l"/>
                          <a:tab pos="643890" algn="l"/>
                        </a:tabLst>
                      </a:pPr>
                      <a:r>
                        <a:rPr lang="pt-BR" sz="2000" dirty="0">
                          <a:solidFill>
                            <a:schemeClr val="tx1"/>
                          </a:solidFill>
                          <a:effectLst/>
                        </a:rPr>
                        <a:t>Resp.</a:t>
                      </a:r>
                      <a:endParaRPr lang="pt-BR" sz="16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42E28A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210185" algn="l"/>
                          <a:tab pos="643890" algn="l"/>
                        </a:tabLst>
                      </a:pPr>
                      <a:r>
                        <a:rPr lang="pt-BR" sz="2000" dirty="0">
                          <a:solidFill>
                            <a:schemeClr val="tx1"/>
                          </a:solidFill>
                          <a:effectLst/>
                        </a:rPr>
                        <a:t>Ação estratégica</a:t>
                      </a:r>
                      <a:endParaRPr lang="pt-BR" sz="16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42E28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943878166"/>
                  </a:ext>
                </a:extLst>
              </a:tr>
              <a:tr h="172819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210185" algn="l"/>
                          <a:tab pos="643890" algn="l"/>
                        </a:tabLst>
                      </a:pPr>
                      <a:r>
                        <a:rPr lang="pt-BR" sz="2000" dirty="0">
                          <a:solidFill>
                            <a:schemeClr val="tx1"/>
                          </a:solidFill>
                          <a:effectLst/>
                        </a:rPr>
                        <a:t>5.1.1</a:t>
                      </a:r>
                      <a:endParaRPr lang="pt-BR" sz="16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210185" algn="l"/>
                          <a:tab pos="643890" algn="l"/>
                        </a:tabLst>
                      </a:pPr>
                      <a:r>
                        <a:rPr lang="pt-BR" sz="2000">
                          <a:solidFill>
                            <a:schemeClr val="tx1"/>
                          </a:solidFill>
                          <a:effectLst/>
                        </a:rPr>
                        <a:t>PROPLAN</a:t>
                      </a:r>
                      <a:endParaRPr lang="pt-BR" sz="16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t-BR" sz="2000" dirty="0">
                          <a:solidFill>
                            <a:schemeClr val="tx1"/>
                          </a:solidFill>
                          <a:effectLst/>
                        </a:rPr>
                        <a:t>Criar Plano de Obras e Manutenção da UDESC (POMU)</a:t>
                      </a:r>
                      <a:endParaRPr lang="pt-BR" sz="16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61068668"/>
                  </a:ext>
                </a:extLst>
              </a:tr>
              <a:tr h="172819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210185" algn="l"/>
                          <a:tab pos="643890" algn="l"/>
                        </a:tabLst>
                      </a:pPr>
                      <a:r>
                        <a:rPr lang="pt-BR" sz="2000">
                          <a:solidFill>
                            <a:schemeClr val="tx1"/>
                          </a:solidFill>
                          <a:effectLst/>
                        </a:rPr>
                        <a:t>5.1.2</a:t>
                      </a:r>
                      <a:endParaRPr lang="pt-BR" sz="16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210185" algn="l"/>
                          <a:tab pos="643890" algn="l"/>
                        </a:tabLst>
                      </a:pPr>
                      <a:r>
                        <a:rPr lang="en-US" sz="2000">
                          <a:solidFill>
                            <a:schemeClr val="tx1"/>
                          </a:solidFill>
                          <a:effectLst/>
                        </a:rPr>
                        <a:t>PROPLAN</a:t>
                      </a:r>
                      <a:endParaRPr lang="pt-BR" sz="16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t-BR" sz="2000" b="0" dirty="0">
                          <a:solidFill>
                            <a:schemeClr val="tx1"/>
                          </a:solidFill>
                          <a:effectLst/>
                        </a:rPr>
                        <a:t>Criar Políticas de </a:t>
                      </a:r>
                      <a:r>
                        <a:rPr lang="pt-BR" sz="2000" b="1" dirty="0">
                          <a:solidFill>
                            <a:schemeClr val="tx1"/>
                          </a:solidFill>
                          <a:effectLst/>
                        </a:rPr>
                        <a:t>Investimentos de Equipamentos e Infraestrutura</a:t>
                      </a:r>
                      <a:endParaRPr lang="pt-BR" sz="1600" b="1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329874061"/>
                  </a:ext>
                </a:extLst>
              </a:tr>
              <a:tr h="345638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210185" algn="l"/>
                          <a:tab pos="643890" algn="l"/>
                        </a:tabLst>
                      </a:pPr>
                      <a:r>
                        <a:rPr lang="pt-BR" sz="2000">
                          <a:solidFill>
                            <a:schemeClr val="tx1"/>
                          </a:solidFill>
                          <a:effectLst/>
                        </a:rPr>
                        <a:t>5.1.3</a:t>
                      </a:r>
                      <a:endParaRPr lang="pt-BR" sz="16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210185" algn="l"/>
                          <a:tab pos="643890" algn="l"/>
                        </a:tabLst>
                      </a:pPr>
                      <a:r>
                        <a:rPr lang="pt-BR" sz="2000">
                          <a:solidFill>
                            <a:schemeClr val="tx1"/>
                          </a:solidFill>
                          <a:effectLst/>
                        </a:rPr>
                        <a:t>PROPLAN</a:t>
                      </a:r>
                      <a:endParaRPr lang="pt-BR" sz="16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t-BR" sz="2000" dirty="0">
                          <a:solidFill>
                            <a:schemeClr val="tx1"/>
                          </a:solidFill>
                          <a:effectLst/>
                        </a:rPr>
                        <a:t>Realizar a adequação dos imóveis em relação à acessibilidade e licenciamentos junto aos órgãos fiscalizadores.</a:t>
                      </a:r>
                      <a:endParaRPr lang="pt-BR" sz="16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0122696"/>
                  </a:ext>
                </a:extLst>
              </a:tr>
            </a:tbl>
          </a:graphicData>
        </a:graphic>
      </p:graphicFrame>
      <p:sp>
        <p:nvSpPr>
          <p:cNvPr id="4" name="Título 3">
            <a:extLst>
              <a:ext uri="{FF2B5EF4-FFF2-40B4-BE49-F238E27FC236}">
                <a16:creationId xmlns:a16="http://schemas.microsoft.com/office/drawing/2014/main" xmlns="" id="{C122B2FF-9887-4177-8261-55856A2559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pt-BR" sz="2800" dirty="0"/>
              <a:t>PLANEJAMENTO ESTRATÉGICO</a:t>
            </a:r>
            <a:br>
              <a:rPr lang="pt-BR" sz="2800" dirty="0"/>
            </a:br>
            <a:r>
              <a:rPr lang="pt-BR" sz="2800" dirty="0"/>
              <a:t>(2020-2024)</a:t>
            </a:r>
          </a:p>
        </p:txBody>
      </p:sp>
    </p:spTree>
    <p:extLst>
      <p:ext uri="{BB962C8B-B14F-4D97-AF65-F5344CB8AC3E}">
        <p14:creationId xmlns:p14="http://schemas.microsoft.com/office/powerpoint/2010/main" val="800836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m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7015" y="6381328"/>
            <a:ext cx="1672379" cy="291764"/>
          </a:xfrm>
          <a:prstGeom prst="rect">
            <a:avLst/>
          </a:prstGeom>
        </p:spPr>
      </p:pic>
      <p:sp>
        <p:nvSpPr>
          <p:cNvPr id="6" name="Retângulo 5">
            <a:extLst>
              <a:ext uri="{FF2B5EF4-FFF2-40B4-BE49-F238E27FC236}">
                <a16:creationId xmlns:a16="http://schemas.microsoft.com/office/drawing/2014/main" xmlns="" id="{87EAF8E2-AC71-4A7F-A604-D348ACE589BD}"/>
              </a:ext>
            </a:extLst>
          </p:cNvPr>
          <p:cNvSpPr/>
          <p:nvPr/>
        </p:nvSpPr>
        <p:spPr>
          <a:xfrm>
            <a:off x="-1188640" y="1859339"/>
            <a:ext cx="7704856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pt-BR" sz="22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just"/>
            <a:endParaRPr lang="pt-BR" sz="22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8339392E-7979-4ACD-8609-F4F404E15A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2800" dirty="0"/>
              <a:t>PROGRAMA QUALIFICA II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xmlns="" id="{E671942F-0C09-478C-BC59-26EB20D4ED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9750" y="1268760"/>
            <a:ext cx="8147050" cy="4857403"/>
          </a:xfrm>
        </p:spPr>
        <p:txBody>
          <a:bodyPr>
            <a:normAutofit/>
          </a:bodyPr>
          <a:lstStyle/>
          <a:p>
            <a:pPr algn="just"/>
            <a:endParaRPr lang="pt-BR" sz="2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just"/>
            <a:endParaRPr lang="pt-BR" sz="2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 algn="just">
              <a:buNone/>
            </a:pPr>
            <a:r>
              <a:rPr lang="pt-BR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Objetivo: Disponibilizar recursos de  investimentos para atender demandas nas áreas de ensino, pesquisa, extensão e gestão administrativa em </a:t>
            </a:r>
            <a:r>
              <a:rPr lang="pt-BR" sz="24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todas as unidades da UDESC</a:t>
            </a:r>
            <a:r>
              <a:rPr lang="pt-BR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em prol da qualificação do ensino superior. </a:t>
            </a:r>
          </a:p>
          <a:p>
            <a:pPr marL="0" indent="0" algn="just">
              <a:buNone/>
            </a:pPr>
            <a:endParaRPr lang="pt-BR" sz="24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 algn="just">
              <a:buNone/>
            </a:pPr>
            <a:endParaRPr lang="pt-BR" sz="24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>
              <a:buNone/>
            </a:pPr>
            <a:r>
              <a:rPr lang="pt-BR" sz="24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Em 2022 disponibilizados R$ 40.000.000,00</a:t>
            </a:r>
            <a:endParaRPr lang="pt-BR" sz="2400" dirty="0"/>
          </a:p>
        </p:txBody>
      </p:sp>
    </p:spTree>
    <p:extLst>
      <p:ext uri="{BB962C8B-B14F-4D97-AF65-F5344CB8AC3E}">
        <p14:creationId xmlns:p14="http://schemas.microsoft.com/office/powerpoint/2010/main" val="41775902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m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7015" y="6381328"/>
            <a:ext cx="1672379" cy="291764"/>
          </a:xfrm>
          <a:prstGeom prst="rect">
            <a:avLst/>
          </a:prstGeom>
        </p:spPr>
      </p:pic>
      <p:pic>
        <p:nvPicPr>
          <p:cNvPr id="4" name="Imagem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95192" y="1268413"/>
            <a:ext cx="4789076" cy="504060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0" name="Título 9">
            <a:extLst>
              <a:ext uri="{FF2B5EF4-FFF2-40B4-BE49-F238E27FC236}">
                <a16:creationId xmlns:a16="http://schemas.microsoft.com/office/drawing/2014/main" xmlns="" id="{46437CE7-7624-4666-8805-2281411219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2800" dirty="0"/>
              <a:t>QUALIFICAÇÃO DAS AQUISIÇÕES</a:t>
            </a:r>
          </a:p>
        </p:txBody>
      </p:sp>
    </p:spTree>
    <p:extLst>
      <p:ext uri="{BB962C8B-B14F-4D97-AF65-F5344CB8AC3E}">
        <p14:creationId xmlns:p14="http://schemas.microsoft.com/office/powerpoint/2010/main" val="3398311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m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7015" y="6381328"/>
            <a:ext cx="1672379" cy="291764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xmlns="" id="{5C947AAD-537E-4DA5-890D-D628ED4194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2800" dirty="0"/>
              <a:t>DISTRIBUIÇÃO DO INVESTIMENTO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xmlns="" id="{4313B291-0DB9-49E6-A973-80F0C8F58A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lvl="1" indent="0" algn="ctr">
              <a:lnSpc>
                <a:spcPct val="150000"/>
              </a:lnSpc>
              <a:buNone/>
            </a:pPr>
            <a:endParaRPr lang="pt-BR" sz="20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457200" lvl="1" indent="0" algn="ctr">
              <a:lnSpc>
                <a:spcPct val="150000"/>
              </a:lnSpc>
              <a:buNone/>
            </a:pPr>
            <a:endParaRPr lang="pt-BR" sz="20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457200" lvl="1" indent="0">
              <a:lnSpc>
                <a:spcPct val="150000"/>
              </a:lnSpc>
              <a:buNone/>
            </a:pPr>
            <a:r>
              <a:rPr lang="pt-BR" sz="2000" dirty="0">
                <a:latin typeface="Verdana" panose="020B0604030504040204" pitchFamily="34" charset="0"/>
                <a:ea typeface="Verdana" panose="020B0604030504040204" pitchFamily="34" charset="0"/>
              </a:rPr>
              <a:t>A distribuição dos recursos do Qualifica II foi calculada pelas proporções dos alunos matriculados e equivalentes dos Cursos de Graduação e Pós-graduação em relação aos totais da </a:t>
            </a:r>
            <a:r>
              <a:rPr lang="pt-BR" sz="2000" dirty="0" err="1">
                <a:latin typeface="Verdana" panose="020B0604030504040204" pitchFamily="34" charset="0"/>
                <a:ea typeface="Verdana" panose="020B0604030504040204" pitchFamily="34" charset="0"/>
              </a:rPr>
              <a:t>Udesc</a:t>
            </a:r>
            <a:r>
              <a:rPr lang="pt-BR" sz="2000" dirty="0">
                <a:latin typeface="Verdana" panose="020B0604030504040204" pitchFamily="34" charset="0"/>
                <a:ea typeface="Verdana" panose="020B0604030504040204" pitchFamily="34" charset="0"/>
              </a:rPr>
              <a:t>.</a:t>
            </a:r>
          </a:p>
          <a:p>
            <a:pPr marL="0" indent="0" algn="ctr">
              <a:buNone/>
            </a:pPr>
            <a:endParaRPr lang="pt-BR" sz="2400" dirty="0"/>
          </a:p>
        </p:txBody>
      </p:sp>
    </p:spTree>
    <p:extLst>
      <p:ext uri="{BB962C8B-B14F-4D97-AF65-F5344CB8AC3E}">
        <p14:creationId xmlns:p14="http://schemas.microsoft.com/office/powerpoint/2010/main" val="42671717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ângulo 2"/>
          <p:cNvSpPr/>
          <p:nvPr/>
        </p:nvSpPr>
        <p:spPr>
          <a:xfrm flipV="1">
            <a:off x="125251" y="507750"/>
            <a:ext cx="323528" cy="360039"/>
          </a:xfrm>
          <a:prstGeom prst="rect">
            <a:avLst/>
          </a:prstGeom>
          <a:solidFill>
            <a:srgbClr val="149B5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5" name="CaixaDeTexto 4"/>
          <p:cNvSpPr txBox="1"/>
          <p:nvPr/>
        </p:nvSpPr>
        <p:spPr>
          <a:xfrm>
            <a:off x="-1066160" y="1110575"/>
            <a:ext cx="84269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6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 </a:t>
            </a:r>
          </a:p>
        </p:txBody>
      </p:sp>
      <p:pic>
        <p:nvPicPr>
          <p:cNvPr id="7" name="Imagem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7015" y="6381328"/>
            <a:ext cx="1672379" cy="291764"/>
          </a:xfrm>
          <a:prstGeom prst="rect">
            <a:avLst/>
          </a:prstGeom>
        </p:spPr>
      </p:pic>
      <p:pic>
        <p:nvPicPr>
          <p:cNvPr id="8" name="Imagem 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632" y="1268414"/>
            <a:ext cx="6192688" cy="485426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B4C831EE-9722-489F-8F55-84E8B4C6C1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2800" dirty="0"/>
              <a:t>MATRIZ OCC – TABELA MEC</a:t>
            </a:r>
          </a:p>
        </p:txBody>
      </p:sp>
    </p:spTree>
    <p:extLst>
      <p:ext uri="{BB962C8B-B14F-4D97-AF65-F5344CB8AC3E}">
        <p14:creationId xmlns:p14="http://schemas.microsoft.com/office/powerpoint/2010/main" val="22865185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m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7015" y="6381328"/>
            <a:ext cx="1672379" cy="291764"/>
          </a:xfrm>
          <a:prstGeom prst="rect">
            <a:avLst/>
          </a:prstGeom>
        </p:spPr>
      </p:pic>
      <p:sp>
        <p:nvSpPr>
          <p:cNvPr id="2" name="Retângulo 1"/>
          <p:cNvSpPr/>
          <p:nvPr/>
        </p:nvSpPr>
        <p:spPr>
          <a:xfrm>
            <a:off x="-1404664" y="2060848"/>
            <a:ext cx="8496944" cy="7258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base">
              <a:spcAft>
                <a:spcPts val="0"/>
              </a:spcAft>
            </a:pPr>
            <a:r>
              <a:rPr lang="pt-BR" sz="2400" dirty="0">
                <a:solidFill>
                  <a:srgbClr val="333333"/>
                </a:solidFill>
                <a:latin typeface="Verdana" panose="020B0604030504040204" pitchFamily="34" charset="0"/>
                <a:ea typeface="Times New Roman" panose="02020603050405020304" pitchFamily="18" charset="0"/>
              </a:rPr>
              <a:t> </a:t>
            </a:r>
            <a:r>
              <a:rPr lang="pt-BR" sz="2000" dirty="0">
                <a:solidFill>
                  <a:srgbClr val="333333"/>
                </a:solidFill>
                <a:latin typeface="Verdana" panose="020B0604030504040204" pitchFamily="34" charset="0"/>
                <a:ea typeface="Times New Roman" panose="02020603050405020304" pitchFamily="18" charset="0"/>
              </a:rPr>
              <a:t> </a:t>
            </a:r>
            <a:endParaRPr lang="pt-BR" b="1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800100" lvl="1" indent="-342900" algn="just" fontAlgn="base">
              <a:lnSpc>
                <a:spcPct val="120000"/>
              </a:lnSpc>
              <a:buFont typeface="+mj-lt"/>
              <a:buAutoNum type="alphaLcParenR"/>
            </a:pPr>
            <a:endParaRPr lang="pt-BR" sz="1600" dirty="0">
              <a:solidFill>
                <a:srgbClr val="333333"/>
              </a:solidFill>
              <a:effectLst/>
              <a:latin typeface="Verdana" panose="020B0604030504040204" pitchFamily="34" charset="0"/>
              <a:ea typeface="Times New Roman" panose="02020603050405020304" pitchFamily="18" charset="0"/>
            </a:endParaRPr>
          </a:p>
        </p:txBody>
      </p:sp>
      <p:sp>
        <p:nvSpPr>
          <p:cNvPr id="4" name="Título 3">
            <a:extLst>
              <a:ext uri="{FF2B5EF4-FFF2-40B4-BE49-F238E27FC236}">
                <a16:creationId xmlns:a16="http://schemas.microsoft.com/office/drawing/2014/main" xmlns="" id="{F4AAAC89-7737-4FFB-847A-C779EE5AC8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z="2800" dirty="0"/>
              <a:t>DESCRIÇÃO DE CÁLCULO ETAPA A</a:t>
            </a:r>
            <a:endParaRPr lang="pt-BR" dirty="0"/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xmlns="" id="{E2C514FF-F014-413E-9CCC-9BC4F29CCE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7150" indent="0" algn="just">
              <a:buNone/>
            </a:pPr>
            <a:r>
              <a:rPr lang="pt-BR" sz="2000" b="1" dirty="0">
                <a:latin typeface="Verdana" panose="020B0604030504040204" pitchFamily="34" charset="0"/>
                <a:ea typeface="Verdana" panose="020B0604030504040204" pitchFamily="34" charset="0"/>
              </a:rPr>
              <a:t>A = 30% para cursos de pós-graduação</a:t>
            </a:r>
            <a:endParaRPr lang="pt-BR" sz="20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just"/>
            <a:endParaRPr lang="pt-BR" sz="20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800100" lvl="1" algn="just">
              <a:buFont typeface="Arial" panose="020B0604020202020204" pitchFamily="34" charset="0"/>
              <a:buChar char="•"/>
            </a:pPr>
            <a:r>
              <a:rPr lang="pt-BR" sz="2000" dirty="0">
                <a:latin typeface="Verdana" panose="020B0604030504040204" pitchFamily="34" charset="0"/>
                <a:ea typeface="Verdana" panose="020B0604030504040204" pitchFamily="34" charset="0"/>
              </a:rPr>
              <a:t>Matriculados do Curso de Pós-</a:t>
            </a:r>
            <a:r>
              <a:rPr lang="pt-BR" sz="2000" dirty="0" err="1">
                <a:latin typeface="Verdana" panose="020B0604030504040204" pitchFamily="34" charset="0"/>
                <a:ea typeface="Verdana" panose="020B0604030504040204" pitchFamily="34" charset="0"/>
              </a:rPr>
              <a:t>grad</a:t>
            </a:r>
            <a:r>
              <a:rPr lang="pt-BR" sz="2000" dirty="0">
                <a:latin typeface="Verdana" panose="020B0604030504040204" pitchFamily="34" charset="0"/>
                <a:ea typeface="Verdana" panose="020B0604030504040204" pitchFamily="34" charset="0"/>
              </a:rPr>
              <a:t>. / Matriculados de Pós-</a:t>
            </a:r>
            <a:r>
              <a:rPr lang="pt-BR" sz="2000" dirty="0" err="1">
                <a:latin typeface="Verdana" panose="020B0604030504040204" pitchFamily="34" charset="0"/>
                <a:ea typeface="Verdana" panose="020B0604030504040204" pitchFamily="34" charset="0"/>
              </a:rPr>
              <a:t>grad</a:t>
            </a:r>
            <a:r>
              <a:rPr lang="pt-BR" sz="2000" dirty="0">
                <a:latin typeface="Verdana" panose="020B0604030504040204" pitchFamily="34" charset="0"/>
                <a:ea typeface="Verdana" panose="020B0604030504040204" pitchFamily="34" charset="0"/>
              </a:rPr>
              <a:t>. da UDESC</a:t>
            </a:r>
          </a:p>
          <a:p>
            <a:pPr marL="800100" lvl="1" algn="just">
              <a:buFont typeface="Arial" panose="020B0604020202020204" pitchFamily="34" charset="0"/>
              <a:buChar char="•"/>
            </a:pPr>
            <a:endParaRPr lang="pt-BR" sz="20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800100" lvl="1" algn="just">
              <a:buFont typeface="Arial" panose="020B0604020202020204" pitchFamily="34" charset="0"/>
              <a:buChar char="•"/>
            </a:pPr>
            <a:r>
              <a:rPr lang="pt-BR" sz="2000" dirty="0">
                <a:latin typeface="Verdana" panose="020B0604030504040204" pitchFamily="34" charset="0"/>
                <a:ea typeface="Verdana" panose="020B0604030504040204" pitchFamily="34" charset="0"/>
              </a:rPr>
              <a:t>Equivalentes do Curso de Pós-</a:t>
            </a:r>
            <a:r>
              <a:rPr lang="pt-BR" sz="2000" dirty="0" err="1">
                <a:latin typeface="Verdana" panose="020B0604030504040204" pitchFamily="34" charset="0"/>
                <a:ea typeface="Verdana" panose="020B0604030504040204" pitchFamily="34" charset="0"/>
              </a:rPr>
              <a:t>grad</a:t>
            </a:r>
            <a:r>
              <a:rPr lang="pt-BR" sz="2000" dirty="0">
                <a:latin typeface="Verdana" panose="020B0604030504040204" pitchFamily="34" charset="0"/>
                <a:ea typeface="Verdana" panose="020B0604030504040204" pitchFamily="34" charset="0"/>
              </a:rPr>
              <a:t>. / Equivalentes de Pós-</a:t>
            </a:r>
            <a:r>
              <a:rPr lang="pt-BR" sz="2000" dirty="0" err="1">
                <a:latin typeface="Verdana" panose="020B0604030504040204" pitchFamily="34" charset="0"/>
                <a:ea typeface="Verdana" panose="020B0604030504040204" pitchFamily="34" charset="0"/>
              </a:rPr>
              <a:t>grad</a:t>
            </a:r>
            <a:r>
              <a:rPr lang="pt-BR" sz="2000" dirty="0">
                <a:latin typeface="Verdana" panose="020B0604030504040204" pitchFamily="34" charset="0"/>
                <a:ea typeface="Verdana" panose="020B0604030504040204" pitchFamily="34" charset="0"/>
              </a:rPr>
              <a:t>. da UDESC</a:t>
            </a:r>
          </a:p>
          <a:p>
            <a:pPr marL="800100" lvl="1" algn="just">
              <a:buFont typeface="Arial" panose="020B0604020202020204" pitchFamily="34" charset="0"/>
              <a:buChar char="•"/>
            </a:pPr>
            <a:endParaRPr lang="pt-BR" sz="20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800100" lvl="1" algn="just">
              <a:buFont typeface="Arial" panose="020B0604020202020204" pitchFamily="34" charset="0"/>
              <a:buChar char="•"/>
            </a:pPr>
            <a:r>
              <a:rPr lang="pt-BR" sz="2000" dirty="0">
                <a:latin typeface="Verdana" panose="020B0604030504040204" pitchFamily="34" charset="0"/>
                <a:ea typeface="Verdana" panose="020B0604030504040204" pitchFamily="34" charset="0"/>
              </a:rPr>
              <a:t>Calcula-se a média destes encontrando a proporção do Curso</a:t>
            </a:r>
          </a:p>
          <a:p>
            <a:pPr lvl="1" algn="just">
              <a:buFont typeface="Arial" panose="020B0604020202020204" pitchFamily="34" charset="0"/>
              <a:buChar char="•"/>
            </a:pPr>
            <a:endParaRPr lang="pt-BR" sz="20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800100" lvl="1" algn="just">
              <a:buFont typeface="Arial" panose="020B0604020202020204" pitchFamily="34" charset="0"/>
              <a:buChar char="•"/>
            </a:pPr>
            <a:r>
              <a:rPr lang="pt-BR" sz="2000" dirty="0">
                <a:latin typeface="Verdana" panose="020B0604030504040204" pitchFamily="34" charset="0"/>
                <a:ea typeface="Verdana" panose="020B0604030504040204" pitchFamily="34" charset="0"/>
              </a:rPr>
              <a:t>Multiplica-se a proporção acima por 30% do valor total de investimentos</a:t>
            </a:r>
          </a:p>
          <a:p>
            <a:pPr marL="0" indent="0">
              <a:buNone/>
            </a:pPr>
            <a:endParaRPr lang="pt-BR" sz="2400" dirty="0"/>
          </a:p>
        </p:txBody>
      </p:sp>
    </p:spTree>
    <p:extLst>
      <p:ext uri="{BB962C8B-B14F-4D97-AF65-F5344CB8AC3E}">
        <p14:creationId xmlns:p14="http://schemas.microsoft.com/office/powerpoint/2010/main" val="9354790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5692</TotalTime>
  <Words>455</Words>
  <Application>Microsoft Office PowerPoint</Application>
  <PresentationFormat>Apresentação na tela (4:3)</PresentationFormat>
  <Paragraphs>87</Paragraphs>
  <Slides>14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14</vt:i4>
      </vt:variant>
    </vt:vector>
  </HeadingPairs>
  <TitlesOfParts>
    <vt:vector size="15" baseType="lpstr">
      <vt:lpstr>Tema do Office</vt:lpstr>
      <vt:lpstr>Apresentação do PowerPoint</vt:lpstr>
      <vt:lpstr>ESTATUTO DA UDESC</vt:lpstr>
      <vt:lpstr>PLANEJAMENTO ESTRATÉGICO (2020-2024)</vt:lpstr>
      <vt:lpstr>PLANEJAMENTO ESTRATÉGICO (2020-2024)</vt:lpstr>
      <vt:lpstr>PROGRAMA QUALIFICA II</vt:lpstr>
      <vt:lpstr>QUALIFICAÇÃO DAS AQUISIÇÕES</vt:lpstr>
      <vt:lpstr>DISTRIBUIÇÃO DO INVESTIMENTO</vt:lpstr>
      <vt:lpstr>MATRIZ OCC – TABELA MEC</vt:lpstr>
      <vt:lpstr>DESCRIÇÃO DE CÁLCULO ETAPA A</vt:lpstr>
      <vt:lpstr>DESCRIÇÃO DE CÁLCULO ETAPA B</vt:lpstr>
      <vt:lpstr>DISTRIBUIÇÃO INVESTIMENTO CEART – PÓS-GRADUAÇÃO.</vt:lpstr>
      <vt:lpstr>DISTRIBUIÇÃO INVESTIMENTO CEART – GRADUAÇÃO.</vt:lpstr>
      <vt:lpstr>TOTAL CENTRO DE ENSINO SUPERIOR DE ARTES</vt:lpstr>
      <vt:lpstr>Apresentação do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Gabriela Colebrusco Peres</dc:creator>
  <cp:lastModifiedBy>visitante</cp:lastModifiedBy>
  <cp:revision>454</cp:revision>
  <cp:lastPrinted>2018-07-06T14:38:33Z</cp:lastPrinted>
  <dcterms:created xsi:type="dcterms:W3CDTF">2016-08-30T17:34:40Z</dcterms:created>
  <dcterms:modified xsi:type="dcterms:W3CDTF">2022-04-19T20:04:41Z</dcterms:modified>
</cp:coreProperties>
</file>