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6"/>
  </p:notesMasterIdLst>
  <p:sldIdLst>
    <p:sldId id="282" r:id="rId2"/>
    <p:sldId id="359" r:id="rId3"/>
    <p:sldId id="346" r:id="rId4"/>
    <p:sldId id="360" r:id="rId5"/>
    <p:sldId id="365" r:id="rId6"/>
    <p:sldId id="361" r:id="rId7"/>
    <p:sldId id="379" r:id="rId8"/>
    <p:sldId id="350" r:id="rId9"/>
    <p:sldId id="351" r:id="rId10"/>
    <p:sldId id="373" r:id="rId11"/>
    <p:sldId id="404" r:id="rId12"/>
    <p:sldId id="429" r:id="rId13"/>
    <p:sldId id="424" r:id="rId14"/>
    <p:sldId id="295" r:id="rId1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9" userDrawn="1">
          <p15:clr>
            <a:srgbClr val="A4A3A4"/>
          </p15:clr>
        </p15:guide>
        <p15:guide id="2" pos="3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NE CRISTINA DA SILVA HEUSI" initials="ACDS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C4C"/>
    <a:srgbClr val="42E28A"/>
    <a:srgbClr val="1ACC6F"/>
    <a:srgbClr val="199B55"/>
    <a:srgbClr val="16AA5C"/>
    <a:srgbClr val="18B864"/>
    <a:srgbClr val="149B55"/>
    <a:srgbClr val="054B28"/>
    <a:srgbClr val="0F6134"/>
    <a:srgbClr val="148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1" autoAdjust="0"/>
    <p:restoredTop sz="94660"/>
  </p:normalViewPr>
  <p:slideViewPr>
    <p:cSldViewPr>
      <p:cViewPr varScale="1">
        <p:scale>
          <a:sx n="69" d="100"/>
          <a:sy n="69" d="100"/>
        </p:scale>
        <p:origin x="-534" y="-90"/>
      </p:cViewPr>
      <p:guideLst>
        <p:guide orient="horz" pos="799"/>
        <p:guide pos="3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31T17:30:47.796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8CC1-B90E-47D8-99C5-6BAA1811C342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351C-CD6A-4EE7-B691-C83BC0E42D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44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8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6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pt-BR" sz="3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8C4B0E23-CECC-463B-9435-14A2D573F297}"/>
              </a:ext>
            </a:extLst>
          </p:cNvPr>
          <p:cNvSpPr/>
          <p:nvPr userDrawn="1"/>
        </p:nvSpPr>
        <p:spPr>
          <a:xfrm flipV="1">
            <a:off x="125251" y="50775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73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0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0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5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24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5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44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B977-AD5C-4F3D-992F-860711DBDA8C}" type="datetimeFigureOut">
              <a:rPr lang="pt-BR" smtClean="0"/>
              <a:t>19/04/2022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90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06" y="5708679"/>
            <a:ext cx="2195698" cy="748866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3275856" y="1700808"/>
            <a:ext cx="5536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Qualifica II</a:t>
            </a:r>
          </a:p>
          <a:p>
            <a:pPr algn="r"/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Investimentos</a:t>
            </a:r>
          </a:p>
          <a:p>
            <a:pPr algn="r"/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2022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2" y="0"/>
            <a:ext cx="5904657" cy="9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4A98877C-AFB3-4098-8A6E-DD6BE4FA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DESCRIÇÃO DE CÁLCULO ETAPA B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A2740D1-16CF-4F13-8525-3862E1FC2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spcAft>
                <a:spcPts val="0"/>
              </a:spcAft>
              <a:buNone/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B = 60% para Cursos de Graduação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Matriculados Curso de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/ Matriculados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da Udesc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Equivalentes Curso de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/ Equivalentes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da Udesc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Calcula-se a média destes encontrando a proporção do Curso</a:t>
            </a:r>
          </a:p>
          <a:p>
            <a:pPr lvl="1"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Multiplica-se a proporção acima por 60% do valor total de investimentos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46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3C825B-1375-4B8A-B5E7-D3EBC99B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DISTRIBUIÇÃO INVESTIMENTO CEART – PÓS-GRADUAÇÃO.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20DEE7B-59A7-4A5F-83A2-F9054450B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1802733"/>
            <a:ext cx="8342312" cy="336457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822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3C825B-1375-4B8A-B5E7-D3EBC99B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DISTRIBUIÇÃO INVESTIMENTO CEART – GRADUAÇÃO.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AB35DC9-B9A5-48D6-BA6B-9AB326D96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21" y="1700808"/>
            <a:ext cx="8229600" cy="42284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505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144016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79512" y="1166843"/>
            <a:ext cx="8784976" cy="72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BR" sz="24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pt-BR" sz="2000" dirty="0">
              <a:solidFill>
                <a:srgbClr val="333333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endParaRPr lang="pt-BR" sz="1600" dirty="0">
              <a:solidFill>
                <a:srgbClr val="333333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BEA098A6-68E5-457A-A799-9B638DF4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dirty="0"/>
              <a:t>TOTAL CENTRO DE ENSINO SUPERIOR DE ARTES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256C707-EB7A-4EF8-98AD-AB5FBA1A6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749587"/>
            <a:ext cx="7433572" cy="13588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92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63" y="5643246"/>
            <a:ext cx="1254284" cy="21882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6C459A89-94D1-4581-B410-3C99BB665F48}"/>
              </a:ext>
            </a:extLst>
          </p:cNvPr>
          <p:cNvSpPr/>
          <p:nvPr/>
        </p:nvSpPr>
        <p:spPr>
          <a:xfrm>
            <a:off x="1115616" y="1518637"/>
            <a:ext cx="6668117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3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47ADC61B-601C-4D80-818D-E982A816BE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243408" y="1016828"/>
            <a:ext cx="3336819" cy="5022558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3D738B3A-E728-4B83-84E8-26FA98ECC897}"/>
              </a:ext>
            </a:extLst>
          </p:cNvPr>
          <p:cNvSpPr/>
          <p:nvPr/>
        </p:nvSpPr>
        <p:spPr>
          <a:xfrm>
            <a:off x="3814673" y="1859339"/>
            <a:ext cx="39690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 – Universidade do Estado de Santa Catarina</a:t>
            </a:r>
          </a:p>
          <a:p>
            <a:pPr algn="ctr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Universidade dos Catarinenses</a:t>
            </a:r>
          </a:p>
          <a:p>
            <a:pPr algn="ctr"/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www.udesc.br</a:t>
            </a:r>
          </a:p>
          <a:p>
            <a:pPr algn="ctr"/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Rua Madre Benvenuta, 2007, Itacorubi</a:t>
            </a:r>
          </a:p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Florianópolis - SC</a:t>
            </a:r>
          </a:p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CEP 88035-901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0C556048-4385-4E4F-B170-78D876DAD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63601"/>
            <a:ext cx="1733810" cy="68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9E9247D4-9D5C-47EE-84FA-AE6BDDA9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ESTATUTO DA UDESC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624AE28-8900-4EDF-9BED-93C2F6CD6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A Udesc, como Universidade pública e de ensino gratuito em busca de </a:t>
            </a:r>
            <a:r>
              <a:rPr lang="pt-BR" sz="2400" u="sng" dirty="0">
                <a:latin typeface="Verdana" panose="020B0604030504040204" pitchFamily="34" charset="0"/>
                <a:ea typeface="Verdana" panose="020B0604030504040204" pitchFamily="34" charset="0"/>
              </a:rPr>
              <a:t>excelência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, é aberta às diferentes correntes de pensamento e orienta-se pelos princípios de liberdade de expressão, democracia, moralidade, ética, transparência, respeito à dignidade da pessoa e seus direitos fundamentais.</a:t>
            </a: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8273" y="356463"/>
            <a:ext cx="8498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0E9D891-3C15-4A80-AC97-875A3809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PLANEJAMENTO ESTRATÉGICO</a:t>
            </a:r>
            <a:br>
              <a:rPr lang="pt-BR" sz="2800" dirty="0"/>
            </a:br>
            <a:r>
              <a:rPr lang="pt-BR" sz="2800" dirty="0"/>
              <a:t>(2020-2024)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62F5E64C-EC75-4862-A4EC-7F5DC8A8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Missão</a:t>
            </a:r>
          </a:p>
          <a:p>
            <a:pPr marL="0" indent="0" algn="just">
              <a:buNone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A Udesc tem, por missão, realizar o ensino, a pesquisa e a extensão, de modo articulado, a fim de contribuir na formação de cidadãos comprometidos com a ética e com a qualidade de vida para o desenvolvimento sustentável das organizações e da sociedade.</a:t>
            </a: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t-BR" sz="2000" dirty="0"/>
          </a:p>
          <a:p>
            <a:pPr marL="0" indent="0">
              <a:buNone/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Visão</a:t>
            </a:r>
          </a:p>
          <a:p>
            <a:pPr marL="0" indent="0" algn="just">
              <a:buNone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Ser uma universidade de excelência no ensino, pesquisa, extensão e gestão.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539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38485"/>
              </p:ext>
            </p:extLst>
          </p:nvPr>
        </p:nvGraphicFramePr>
        <p:xfrm>
          <a:off x="743925" y="1484784"/>
          <a:ext cx="7656149" cy="183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250">
                  <a:extLst>
                    <a:ext uri="{9D8B030D-6E8A-4147-A177-3AD203B41FA5}">
                      <a16:colId xmlns:a16="http://schemas.microsoft.com/office/drawing/2014/main" xmlns="" val="2672826595"/>
                    </a:ext>
                  </a:extLst>
                </a:gridCol>
                <a:gridCol w="6418899">
                  <a:extLst>
                    <a:ext uri="{9D8B030D-6E8A-4147-A177-3AD203B41FA5}">
                      <a16:colId xmlns:a16="http://schemas.microsoft.com/office/drawing/2014/main" xmlns="" val="1986022984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</a:p>
                  </a:txBody>
                  <a:tcPr marL="68580" marR="68580" marT="0" marB="0">
                    <a:solidFill>
                      <a:srgbClr val="42E2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5.1 </a:t>
                      </a:r>
                      <a:r>
                        <a:rPr lang="pt-B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Infraestrutura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e investimentos planejados para a excelência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2E2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4928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Objetivo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Estabelecer políticas de investimentos 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para o desenvolvimento das atividades de ensino, pesquisa, extensão e gestão da UDESC.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11898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Líder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0185" algn="l"/>
                        </a:tabLs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Pró-Reitoria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de Planejamento - PROPLAN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1146832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89487"/>
              </p:ext>
            </p:extLst>
          </p:nvPr>
        </p:nvGraphicFramePr>
        <p:xfrm>
          <a:off x="745900" y="3628991"/>
          <a:ext cx="7627459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075">
                  <a:extLst>
                    <a:ext uri="{9D8B030D-6E8A-4147-A177-3AD203B41FA5}">
                      <a16:colId xmlns:a16="http://schemas.microsoft.com/office/drawing/2014/main" xmlns="" val="222203122"/>
                    </a:ext>
                  </a:extLst>
                </a:gridCol>
                <a:gridCol w="1169809">
                  <a:extLst>
                    <a:ext uri="{9D8B030D-6E8A-4147-A177-3AD203B41FA5}">
                      <a16:colId xmlns:a16="http://schemas.microsoft.com/office/drawing/2014/main" xmlns="" val="4254424298"/>
                    </a:ext>
                  </a:extLst>
                </a:gridCol>
                <a:gridCol w="5745575">
                  <a:extLst>
                    <a:ext uri="{9D8B030D-6E8A-4147-A177-3AD203B41FA5}">
                      <a16:colId xmlns:a16="http://schemas.microsoft.com/office/drawing/2014/main" xmlns="" val="1631263239"/>
                    </a:ext>
                  </a:extLst>
                </a:gridCol>
              </a:tblGrid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2E2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Resp.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2E28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Ação estratégica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2E2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878166"/>
                  </a:ext>
                </a:extLst>
              </a:tr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5.1.1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PROPLAN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Criar Plano de Obras e Manutenção da UDESC (POMU)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068668"/>
                  </a:ext>
                </a:extLst>
              </a:tr>
              <a:tr h="172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5.1.2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PROPLAN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effectLst/>
                        </a:rPr>
                        <a:t>Criar Políticas de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</a:rPr>
                        <a:t>Investimentos de Equipamentos e Infraestrutura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9874061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5.1.3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0185" algn="l"/>
                          <a:tab pos="643890" algn="l"/>
                        </a:tabLs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PROPLAN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Realizar a adequação dos imóveis em relação à acessibilidade e licenciamentos junto aos órgãos fiscalizadores.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22696"/>
                  </a:ext>
                </a:extLst>
              </a:tr>
            </a:tbl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C122B2FF-9887-4177-8261-55856A255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PLANEJAMENTO ESTRATÉGICO</a:t>
            </a:r>
            <a:br>
              <a:rPr lang="pt-BR" sz="2800" dirty="0"/>
            </a:br>
            <a:r>
              <a:rPr lang="pt-BR" sz="2800" dirty="0"/>
              <a:t>(2020-2024)</a:t>
            </a:r>
          </a:p>
        </p:txBody>
      </p:sp>
    </p:spTree>
    <p:extLst>
      <p:ext uri="{BB962C8B-B14F-4D97-AF65-F5344CB8AC3E}">
        <p14:creationId xmlns:p14="http://schemas.microsoft.com/office/powerpoint/2010/main" val="800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87EAF8E2-AC71-4A7F-A604-D348ACE589BD}"/>
              </a:ext>
            </a:extLst>
          </p:cNvPr>
          <p:cNvSpPr/>
          <p:nvPr/>
        </p:nvSpPr>
        <p:spPr>
          <a:xfrm>
            <a:off x="-1188640" y="1859339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39392E-7979-4ACD-8609-F4F404E1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PROGRAMA QUALIFICA II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671942F-0C09-478C-BC59-26EB20D4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268760"/>
            <a:ext cx="8147050" cy="4857403"/>
          </a:xfrm>
        </p:spPr>
        <p:txBody>
          <a:bodyPr>
            <a:normAutofit/>
          </a:bodyPr>
          <a:lstStyle/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Objetivo: Disponibilizar recursos de  investimentos para atender demandas nas áreas de ensino, pesquisa, extensão e gestão administrativa em </a:t>
            </a: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todas as unidades da UDESC</a:t>
            </a: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em prol da qualificação do ensino superior. </a:t>
            </a:r>
          </a:p>
          <a:p>
            <a:pPr marL="0" indent="0" algn="just">
              <a:buNone/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2022 disponibilizados R$ 40.000.000,00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75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192" y="1268413"/>
            <a:ext cx="4789076" cy="5040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xmlns="" id="{46437CE7-7624-4666-8805-228141121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QUALIFICAÇÃO DAS AQUISIÇÕES</a:t>
            </a:r>
          </a:p>
        </p:txBody>
      </p:sp>
    </p:spTree>
    <p:extLst>
      <p:ext uri="{BB962C8B-B14F-4D97-AF65-F5344CB8AC3E}">
        <p14:creationId xmlns:p14="http://schemas.microsoft.com/office/powerpoint/2010/main" val="3398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5C947AAD-537E-4DA5-890D-D628ED41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DISTRIBUIÇÃO DO INVESTIMENTO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313B291-0DB9-49E6-A973-80F0C8F5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lnSpc>
                <a:spcPct val="150000"/>
              </a:lnSpc>
              <a:buNone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ctr">
              <a:lnSpc>
                <a:spcPct val="150000"/>
              </a:lnSpc>
              <a:buNone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A distribuição dos recursos do Qualifica II foi calculada pelas proporções dos alunos matriculados e equivalentes dos Cursos de Graduação e Pós-graduação em relação aos totais da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Udesc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71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 flipV="1">
            <a:off x="125251" y="50775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-1066160" y="1110575"/>
            <a:ext cx="842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414"/>
            <a:ext cx="6192688" cy="4854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C831EE-9722-489F-8F55-84E8B4C6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MATRIZ OCC – TABELA MEC</a:t>
            </a:r>
          </a:p>
        </p:txBody>
      </p:sp>
    </p:spTree>
    <p:extLst>
      <p:ext uri="{BB962C8B-B14F-4D97-AF65-F5344CB8AC3E}">
        <p14:creationId xmlns:p14="http://schemas.microsoft.com/office/powerpoint/2010/main" val="22865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-1404664" y="2060848"/>
            <a:ext cx="8496944" cy="72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pt-BR" sz="24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pt-BR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 fontAlgn="base">
              <a:lnSpc>
                <a:spcPct val="120000"/>
              </a:lnSpc>
              <a:buFont typeface="+mj-lt"/>
              <a:buAutoNum type="alphaLcParenR"/>
            </a:pPr>
            <a:endParaRPr lang="pt-BR" sz="1600" dirty="0">
              <a:solidFill>
                <a:srgbClr val="333333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F4AAAC89-7737-4FFB-847A-C779EE5A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DESCRIÇÃO DE CÁLCULO ETAPA A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E2C514FF-F014-413E-9CCC-9BC4F29CC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just">
              <a:buNone/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A = 30% para cursos de pós-graduação</a:t>
            </a: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Matriculados do Curso de Pós-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/ Matriculados de Pós-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da UDESC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Equivalentes do Curso de Pós-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/ Equivalentes de Pós-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grad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. da UDESC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Calcula-se a média destes encontrando a proporção do Curso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B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</a:rPr>
              <a:t>Multiplica-se a proporção acima por 30% do valor total de investimentos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354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</TotalTime>
  <Words>455</Words>
  <Application>Microsoft Office PowerPoint</Application>
  <PresentationFormat>Apresentação na tela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ESTATUTO DA UDESC</vt:lpstr>
      <vt:lpstr>PLANEJAMENTO ESTRATÉGICO (2020-2024)</vt:lpstr>
      <vt:lpstr>PLANEJAMENTO ESTRATÉGICO (2020-2024)</vt:lpstr>
      <vt:lpstr>PROGRAMA QUALIFICA II</vt:lpstr>
      <vt:lpstr>QUALIFICAÇÃO DAS AQUISIÇÕES</vt:lpstr>
      <vt:lpstr>DISTRIBUIÇÃO DO INVESTIMENTO</vt:lpstr>
      <vt:lpstr>MATRIZ OCC – TABELA MEC</vt:lpstr>
      <vt:lpstr>DESCRIÇÃO DE CÁLCULO ETAPA A</vt:lpstr>
      <vt:lpstr>DESCRIÇÃO DE CÁLCULO ETAPA B</vt:lpstr>
      <vt:lpstr>DISTRIBUIÇÃO INVESTIMENTO CEART – PÓS-GRADUAÇÃO.</vt:lpstr>
      <vt:lpstr>DISTRIBUIÇÃO INVESTIMENTO CEART – GRADUAÇÃO.</vt:lpstr>
      <vt:lpstr>TOTAL CENTRO DE ENSINO SUPERIOR DE ARTES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Colebrusco Peres</dc:creator>
  <cp:lastModifiedBy>visitante</cp:lastModifiedBy>
  <cp:revision>454</cp:revision>
  <cp:lastPrinted>2018-07-06T14:38:33Z</cp:lastPrinted>
  <dcterms:created xsi:type="dcterms:W3CDTF">2016-08-30T17:34:40Z</dcterms:created>
  <dcterms:modified xsi:type="dcterms:W3CDTF">2022-04-19T20:04:41Z</dcterms:modified>
</cp:coreProperties>
</file>