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7"/>
  </p:notesMasterIdLst>
  <p:sldIdLst>
    <p:sldId id="256" r:id="rId2"/>
    <p:sldId id="302" r:id="rId3"/>
    <p:sldId id="308" r:id="rId4"/>
    <p:sldId id="309" r:id="rId5"/>
    <p:sldId id="31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33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0997-9DC9-4D59-BCDE-605416A279C7}" type="datetimeFigureOut">
              <a:rPr lang="pt-BR" smtClean="0"/>
              <a:pPr/>
              <a:t>25/05/2021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5B1A8-84FA-4A5E-8C0D-397515ED729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14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52FFB5-9EF5-4A3F-A7ED-C5E4A4CBDDBA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Prof. Elton Nickel</a:t>
            </a: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A780-78F1-4023-8CE4-02C887EA97DF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Elton Nickel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6E8729-A604-426B-BFA8-035DB9893275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pt-BR"/>
              <a:t>Prof. Elton Nickel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B83CA-0A56-44B1-8712-956BCD60842D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pt-BR" dirty="0"/>
              <a:t>             Prof. Elton </a:t>
            </a:r>
            <a:r>
              <a:rPr lang="pt-BR" dirty="0" err="1"/>
              <a:t>Nickel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8C47-DA9F-44A2-A183-B8B19E913EE5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/>
              <a:t>Prof. Elton Nickel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53EB3CC-54A8-4EBC-9FB4-85856BF19CC3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/>
              <a:t>Prof. Elton Nickel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60188B-49D4-403A-BAA6-336C9C667897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pt-BR"/>
              <a:t>Prof. Elton Nickel</a:t>
            </a: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3AA7-54F4-45BD-87C8-7C06A51F3D78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Elton Nickel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4E65-5B8C-40B2-8F83-142E91BDEF78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Elton Nickel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6BE7-5412-4E59-BB0D-B700D27A1354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Prof. Elton Nickel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4FCB68-E2A5-4074-A3D6-0F238367267D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pt-BR"/>
              <a:t>Prof. Elton Nickel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4EC4D-BF99-4216-9CF9-DE66186E1438}" type="datetime1">
              <a:rPr lang="pt-BR" smtClean="0"/>
              <a:pPr/>
              <a:t>25/05/2021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/>
              <a:t>Prof. Elton Nickel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2E198B-97D1-4AC3-A6E2-4F69333F5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Estágio curricular obrigatório</a:t>
            </a:r>
            <a:br>
              <a:rPr lang="pt-BR" dirty="0"/>
            </a:br>
            <a:br>
              <a:rPr lang="pt-BR" dirty="0"/>
            </a:br>
            <a:r>
              <a:rPr lang="pt-BR" i="1" dirty="0">
                <a:solidFill>
                  <a:schemeClr val="tx1"/>
                </a:solidFill>
              </a:rPr>
              <a:t>Departamento de design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Prof. Omar | Prof. Walter</a:t>
            </a:r>
            <a:endParaRPr lang="pt-BR" sz="2000" dirty="0"/>
          </a:p>
        </p:txBody>
      </p:sp>
      <p:pic>
        <p:nvPicPr>
          <p:cNvPr id="1026" name="Picture 2" descr="Marca_UDESC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16" y="6021288"/>
            <a:ext cx="757808" cy="74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 Curricular Obrigatório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/>
              <a:t>Ementa:</a:t>
            </a:r>
          </a:p>
          <a:p>
            <a:r>
              <a:rPr lang="pt-BR" dirty="0"/>
              <a:t>“Desenvolvimento de atividades próprias de um profissional de design em uma organização, contando com a supervisão de um membro da organização e um professor orientador.”</a:t>
            </a:r>
          </a:p>
          <a:p>
            <a:endParaRPr lang="pt-BR" dirty="0"/>
          </a:p>
          <a:p>
            <a:pPr>
              <a:buNone/>
            </a:pPr>
            <a:r>
              <a:rPr lang="pt-BR" b="1" dirty="0"/>
              <a:t>Habilitações e Profs. Coordenadores de Estágio:</a:t>
            </a:r>
          </a:p>
          <a:p>
            <a:r>
              <a:rPr lang="pt-BR" dirty="0"/>
              <a:t>Design Industrial (David Omar </a:t>
            </a:r>
            <a:r>
              <a:rPr lang="pt-BR" dirty="0" err="1"/>
              <a:t>Nuñez</a:t>
            </a:r>
            <a:r>
              <a:rPr lang="pt-BR" dirty="0"/>
              <a:t> Diban, </a:t>
            </a:r>
            <a:r>
              <a:rPr lang="pt-BR" dirty="0" err="1"/>
              <a:t>Ms</a:t>
            </a:r>
            <a:r>
              <a:rPr lang="pt-BR" dirty="0"/>
              <a:t>.)</a:t>
            </a:r>
          </a:p>
          <a:p>
            <a:r>
              <a:rPr lang="pt-BR" dirty="0"/>
              <a:t>Design Gráfico (Walter Dutra da Silveira Neto, Dr.)</a:t>
            </a:r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pt-BR" dirty="0"/>
              <a:t>             Prof. Omar | Prof. Walter</a:t>
            </a:r>
          </a:p>
        </p:txBody>
      </p:sp>
      <p:pic>
        <p:nvPicPr>
          <p:cNvPr id="6" name="Picture 2" descr="Marca_UDESC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16" y="6021288"/>
            <a:ext cx="757808" cy="74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 Curricular Obrigatório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Art. 3º. </a:t>
            </a:r>
            <a:r>
              <a:rPr lang="pt-BR" dirty="0"/>
              <a:t>“O Estágio Curricular Obrigatório é ato educativo escolar </a:t>
            </a:r>
            <a:r>
              <a:rPr lang="pt-BR" b="1" i="1" dirty="0"/>
              <a:t>supervisionado</a:t>
            </a:r>
            <a:r>
              <a:rPr lang="pt-BR" dirty="0"/>
              <a:t>, desenvolvido no ambiente de trabalho, que visa à preparação do aluno para sua </a:t>
            </a:r>
            <a:r>
              <a:rPr lang="pt-BR" b="1" i="1" dirty="0"/>
              <a:t>inserção no trabalho produtivo</a:t>
            </a:r>
            <a:r>
              <a:rPr lang="pt-BR" dirty="0"/>
              <a:t>.”</a:t>
            </a:r>
          </a:p>
          <a:p>
            <a:endParaRPr lang="pt-BR" dirty="0"/>
          </a:p>
          <a:p>
            <a:r>
              <a:rPr lang="pt-BR" b="1" dirty="0"/>
              <a:t>Art. 4º. </a:t>
            </a:r>
            <a:r>
              <a:rPr lang="pt-BR" dirty="0"/>
              <a:t>“A UDESC considera como campo qualquer </a:t>
            </a:r>
            <a:r>
              <a:rPr lang="pt-BR" b="1" i="1" dirty="0"/>
              <a:t>instituição pública ou privada</a:t>
            </a:r>
            <a:r>
              <a:rPr lang="pt-BR" i="1" dirty="0"/>
              <a:t> </a:t>
            </a:r>
            <a:r>
              <a:rPr lang="pt-BR" dirty="0"/>
              <a:t>ou ainda uma </a:t>
            </a:r>
            <a:r>
              <a:rPr lang="pt-BR" b="1" i="1" dirty="0"/>
              <a:t>ação comunitária </a:t>
            </a:r>
            <a:r>
              <a:rPr lang="pt-BR" dirty="0"/>
              <a:t>que, desenvolvendo atividades relacionadas às habilitações específicas de cada curso, aceite o estagiário nos termos da Resolução.”</a:t>
            </a:r>
          </a:p>
          <a:p>
            <a:endParaRPr lang="pt-BR" dirty="0"/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pt-BR" dirty="0"/>
              <a:t>             Prof. Omar | Prof. Walter</a:t>
            </a:r>
          </a:p>
        </p:txBody>
      </p:sp>
      <p:pic>
        <p:nvPicPr>
          <p:cNvPr id="6" name="Picture 2" descr="Marca_UDESC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16" y="6021288"/>
            <a:ext cx="757808" cy="74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 Curricular Obrigatório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Art. 7º. </a:t>
            </a:r>
            <a:r>
              <a:rPr lang="pt-BR" dirty="0"/>
              <a:t>“As atividades de Estágio do Curso de Bacharelado em Design são integralizadas de forma não fracionada, com uma </a:t>
            </a:r>
            <a:r>
              <a:rPr lang="pt-BR" b="1" i="1" dirty="0"/>
              <a:t>carga horária total de 108 horas</a:t>
            </a:r>
            <a:r>
              <a:rPr lang="pt-BR" dirty="0"/>
              <a:t>, devendo ser desenvolvida a partir somente da </a:t>
            </a:r>
            <a:r>
              <a:rPr lang="pt-BR" b="1" i="1" dirty="0"/>
              <a:t>5</a:t>
            </a:r>
            <a:r>
              <a:rPr lang="pt-BR" b="1" i="1" baseline="30000" dirty="0"/>
              <a:t>a</a:t>
            </a:r>
            <a:r>
              <a:rPr lang="pt-BR" b="1" i="1" dirty="0"/>
              <a:t> Fase e até a 8</a:t>
            </a:r>
            <a:r>
              <a:rPr lang="pt-BR" b="1" i="1" baseline="30000" dirty="0"/>
              <a:t>a</a:t>
            </a:r>
            <a:r>
              <a:rPr lang="pt-BR" b="1" i="1" dirty="0"/>
              <a:t> Fase </a:t>
            </a:r>
            <a:r>
              <a:rPr lang="pt-BR" dirty="0"/>
              <a:t>do Curso.”</a:t>
            </a:r>
          </a:p>
          <a:p>
            <a:endParaRPr lang="pt-BR" dirty="0"/>
          </a:p>
          <a:p>
            <a:r>
              <a:rPr lang="pt-BR" b="1" dirty="0"/>
              <a:t>Art. 8º. </a:t>
            </a:r>
            <a:r>
              <a:rPr lang="pt-BR" dirty="0"/>
              <a:t>“O Estágio Curricular Obrigatório é considerado como </a:t>
            </a:r>
            <a:r>
              <a:rPr lang="pt-BR" b="1" i="1" dirty="0"/>
              <a:t>disciplina</a:t>
            </a:r>
            <a:r>
              <a:rPr lang="pt-BR" dirty="0"/>
              <a:t>, para o qual sua </a:t>
            </a:r>
            <a:r>
              <a:rPr lang="pt-BR" b="1" i="1" dirty="0"/>
              <a:t>matricula é requisito </a:t>
            </a:r>
            <a:r>
              <a:rPr lang="pt-BR" dirty="0"/>
              <a:t>para a futura validação das atividades desenvolvidas na unidade concedente.” </a:t>
            </a:r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pt-BR" dirty="0"/>
              <a:t>             Prof. Omar | Prof. Walter</a:t>
            </a:r>
          </a:p>
        </p:txBody>
      </p:sp>
      <p:pic>
        <p:nvPicPr>
          <p:cNvPr id="6" name="Picture 2" descr="Marca_UDESC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16" y="6021288"/>
            <a:ext cx="757808" cy="74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Conector reto 42"/>
          <p:cNvCxnSpPr>
            <a:stCxn id="15" idx="3"/>
            <a:endCxn id="17" idx="1"/>
          </p:cNvCxnSpPr>
          <p:nvPr/>
        </p:nvCxnSpPr>
        <p:spPr>
          <a:xfrm>
            <a:off x="2555776" y="5337212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10" idx="3"/>
            <a:endCxn id="13" idx="1"/>
          </p:cNvCxnSpPr>
          <p:nvPr/>
        </p:nvCxnSpPr>
        <p:spPr>
          <a:xfrm>
            <a:off x="5580112" y="2312876"/>
            <a:ext cx="1800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Etapas da Atividade de Estágio</a:t>
            </a:r>
          </a:p>
        </p:txBody>
      </p:sp>
      <p:sp>
        <p:nvSpPr>
          <p:cNvPr id="7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pPr algn="l"/>
            <a:r>
              <a:rPr lang="pt-BR" dirty="0"/>
              <a:t>             Prof. Omar | Prof. Walter</a:t>
            </a:r>
          </a:p>
        </p:txBody>
      </p:sp>
      <p:pic>
        <p:nvPicPr>
          <p:cNvPr id="6" name="Picture 2" descr="Marca_UDESC_vertic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816" y="6021288"/>
            <a:ext cx="757808" cy="747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nto dobrado 9"/>
          <p:cNvSpPr/>
          <p:nvPr/>
        </p:nvSpPr>
        <p:spPr>
          <a:xfrm>
            <a:off x="4355976" y="1628800"/>
            <a:ext cx="1224136" cy="1368152"/>
          </a:xfrm>
          <a:prstGeom prst="foldedCorner">
            <a:avLst>
              <a:gd name="adj" fmla="val 2447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Termo de </a:t>
            </a:r>
            <a:r>
              <a:rPr lang="pt-BR" dirty="0" err="1">
                <a:solidFill>
                  <a:schemeClr val="tx1"/>
                </a:solidFill>
              </a:rPr>
              <a:t>compromis-so</a:t>
            </a:r>
            <a:r>
              <a:rPr lang="pt-BR" dirty="0">
                <a:solidFill>
                  <a:schemeClr val="tx1"/>
                </a:solidFill>
              </a:rPr>
              <a:t> (3 vias)</a:t>
            </a:r>
          </a:p>
        </p:txBody>
      </p:sp>
      <p:sp>
        <p:nvSpPr>
          <p:cNvPr id="12" name="Canto dobrado 11"/>
          <p:cNvSpPr/>
          <p:nvPr/>
        </p:nvSpPr>
        <p:spPr>
          <a:xfrm>
            <a:off x="5868144" y="1628800"/>
            <a:ext cx="1224136" cy="1368152"/>
          </a:xfrm>
          <a:prstGeom prst="foldedCorner">
            <a:avLst>
              <a:gd name="adj" fmla="val 2447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Definição de Prof. Orientador</a:t>
            </a:r>
          </a:p>
        </p:txBody>
      </p:sp>
      <p:sp>
        <p:nvSpPr>
          <p:cNvPr id="13" name="Canto dobrado 12"/>
          <p:cNvSpPr/>
          <p:nvPr/>
        </p:nvSpPr>
        <p:spPr>
          <a:xfrm>
            <a:off x="7380312" y="1628800"/>
            <a:ext cx="1224136" cy="1368152"/>
          </a:xfrm>
          <a:prstGeom prst="foldedCorner">
            <a:avLst>
              <a:gd name="adj" fmla="val 2558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Plano de atividades</a:t>
            </a:r>
          </a:p>
        </p:txBody>
      </p:sp>
      <p:sp>
        <p:nvSpPr>
          <p:cNvPr id="15" name="Canto dobrado 14"/>
          <p:cNvSpPr/>
          <p:nvPr/>
        </p:nvSpPr>
        <p:spPr>
          <a:xfrm>
            <a:off x="1331640" y="4653136"/>
            <a:ext cx="1224136" cy="1368152"/>
          </a:xfrm>
          <a:prstGeom prst="foldedCorner">
            <a:avLst>
              <a:gd name="adj" fmla="val 2447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Parecer técnico de avaliação</a:t>
            </a:r>
          </a:p>
        </p:txBody>
      </p:sp>
      <p:sp>
        <p:nvSpPr>
          <p:cNvPr id="16" name="Canto dobrado 15"/>
          <p:cNvSpPr/>
          <p:nvPr/>
        </p:nvSpPr>
        <p:spPr>
          <a:xfrm>
            <a:off x="2843808" y="4653136"/>
            <a:ext cx="1224136" cy="1368152"/>
          </a:xfrm>
          <a:prstGeom prst="foldedCorner">
            <a:avLst>
              <a:gd name="adj" fmla="val 24471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Avaliação do Prof. Orientador</a:t>
            </a:r>
          </a:p>
        </p:txBody>
      </p:sp>
      <p:sp>
        <p:nvSpPr>
          <p:cNvPr id="17" name="Canto dobrado 16"/>
          <p:cNvSpPr/>
          <p:nvPr/>
        </p:nvSpPr>
        <p:spPr>
          <a:xfrm>
            <a:off x="4355976" y="4653136"/>
            <a:ext cx="1224136" cy="1368152"/>
          </a:xfrm>
          <a:prstGeom prst="foldedCorner">
            <a:avLst>
              <a:gd name="adj" fmla="val 2558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Relatório Final</a:t>
            </a:r>
          </a:p>
        </p:txBody>
      </p:sp>
      <p:sp>
        <p:nvSpPr>
          <p:cNvPr id="20" name="Fluxograma: Processo alternativo 19"/>
          <p:cNvSpPr/>
          <p:nvPr/>
        </p:nvSpPr>
        <p:spPr>
          <a:xfrm>
            <a:off x="2915816" y="3501008"/>
            <a:ext cx="3960440" cy="648072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/>
              <a:t>Execução do Estágio</a:t>
            </a:r>
          </a:p>
        </p:txBody>
      </p:sp>
      <p:sp>
        <p:nvSpPr>
          <p:cNvPr id="21" name="Fluxograma: Processo alternativo 20"/>
          <p:cNvSpPr/>
          <p:nvPr/>
        </p:nvSpPr>
        <p:spPr>
          <a:xfrm>
            <a:off x="6516216" y="4797152"/>
            <a:ext cx="1728192" cy="108012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Validação do Estágio pelo Coordenador</a:t>
            </a:r>
          </a:p>
        </p:txBody>
      </p:sp>
      <p:sp>
        <p:nvSpPr>
          <p:cNvPr id="22" name="Fluxograma: Processo alternativo 21"/>
          <p:cNvSpPr/>
          <p:nvPr/>
        </p:nvSpPr>
        <p:spPr>
          <a:xfrm>
            <a:off x="1619672" y="1772816"/>
            <a:ext cx="1728192" cy="108012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Matrícula na disciplina</a:t>
            </a:r>
          </a:p>
        </p:txBody>
      </p:sp>
      <p:cxnSp>
        <p:nvCxnSpPr>
          <p:cNvPr id="24" name="Conector angulado 23"/>
          <p:cNvCxnSpPr>
            <a:stCxn id="13" idx="2"/>
            <a:endCxn id="20" idx="3"/>
          </p:cNvCxnSpPr>
          <p:nvPr/>
        </p:nvCxnSpPr>
        <p:spPr>
          <a:xfrm rot="5400000">
            <a:off x="7020272" y="2852936"/>
            <a:ext cx="828092" cy="1116124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angulado 23"/>
          <p:cNvCxnSpPr>
            <a:stCxn id="20" idx="1"/>
            <a:endCxn id="15" idx="0"/>
          </p:cNvCxnSpPr>
          <p:nvPr/>
        </p:nvCxnSpPr>
        <p:spPr>
          <a:xfrm rot="10800000" flipV="1">
            <a:off x="1943708" y="3825044"/>
            <a:ext cx="972108" cy="828092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>
            <a:stCxn id="22" idx="3"/>
            <a:endCxn id="10" idx="1"/>
          </p:cNvCxnSpPr>
          <p:nvPr/>
        </p:nvCxnSpPr>
        <p:spPr>
          <a:xfrm>
            <a:off x="3347864" y="2312876"/>
            <a:ext cx="100811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17" idx="3"/>
            <a:endCxn id="21" idx="1"/>
          </p:cNvCxnSpPr>
          <p:nvPr/>
        </p:nvCxnSpPr>
        <p:spPr>
          <a:xfrm>
            <a:off x="5580112" y="5337212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ersonalizada 4">
      <a:dk1>
        <a:sysClr val="windowText" lastClr="000000"/>
      </a:dk1>
      <a:lt1>
        <a:sysClr val="window" lastClr="FFFFFF"/>
      </a:lt1>
      <a:dk2>
        <a:srgbClr val="A5A5A5"/>
      </a:dk2>
      <a:lt2>
        <a:srgbClr val="EBDDC3"/>
      </a:lt2>
      <a:accent1>
        <a:srgbClr val="00B050"/>
      </a:accent1>
      <a:accent2>
        <a:srgbClr val="F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694</TotalTime>
  <Words>311</Words>
  <Application>Microsoft Office PowerPoint</Application>
  <PresentationFormat>Apresentação na tela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Wingdings</vt:lpstr>
      <vt:lpstr>Wingdings 2</vt:lpstr>
      <vt:lpstr>Mediano</vt:lpstr>
      <vt:lpstr>Estágio curricular obrigatório  Departamento de design</vt:lpstr>
      <vt:lpstr>Estágio Curricular Obrigatório</vt:lpstr>
      <vt:lpstr>Estágio Curricular Obrigatório</vt:lpstr>
      <vt:lpstr>Estágio Curricular Obrigatório</vt:lpstr>
      <vt:lpstr>Etapas da Atividade de Estágio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Metodológicos de projeto  Princípios do desenvolvimento de novos produtos</dc:title>
  <dc:creator>Gabi &amp; Elton</dc:creator>
  <cp:lastModifiedBy>WALTER DUTRA DA SILVEIRA NETO</cp:lastModifiedBy>
  <cp:revision>113</cp:revision>
  <dcterms:created xsi:type="dcterms:W3CDTF">2010-08-19T16:11:13Z</dcterms:created>
  <dcterms:modified xsi:type="dcterms:W3CDTF">2021-05-25T16:33:17Z</dcterms:modified>
</cp:coreProperties>
</file>