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2" Type="http://schemas.openxmlformats.org/officeDocument/2006/relationships/slide" Target="slides/slide7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592253a85_0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592253a85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1e592253a85_0_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1e592253a85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1e592253a85_0_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1e592253a85_0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1e592253a85_0_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1e592253a85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1e592253a85_0_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1e592253a85_0_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1e592253a85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1e592253a85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" sz="3000">
                <a:latin typeface="Times New Roman"/>
                <a:ea typeface="Times New Roman"/>
                <a:cs typeface="Times New Roman"/>
                <a:sym typeface="Times New Roman"/>
              </a:rPr>
              <a:t>TÍTULO DA APRESENTAÇÃO</a:t>
            </a:r>
            <a:endParaRPr sz="3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" sz="2000">
                <a:latin typeface="Times New Roman"/>
                <a:ea typeface="Times New Roman"/>
                <a:cs typeface="Times New Roman"/>
                <a:sym typeface="Times New Roman"/>
              </a:rPr>
              <a:t>Nome da(o/as/os) Autores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descr="Texto&#10;&#10;Descrição gerada automaticamente com confiança média"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67800" y="356475"/>
            <a:ext cx="5400675" cy="895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>
            <p:ph type="ctrTitle"/>
          </p:nvPr>
        </p:nvSpPr>
        <p:spPr>
          <a:xfrm>
            <a:off x="529800" y="1493700"/>
            <a:ext cx="8084400" cy="348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2000">
                <a:latin typeface="Times New Roman"/>
                <a:ea typeface="Times New Roman"/>
                <a:cs typeface="Times New Roman"/>
                <a:sym typeface="Times New Roman"/>
              </a:rPr>
              <a:t>Resumo</a:t>
            </a:r>
            <a:r>
              <a:rPr lang="fr" sz="2000">
                <a:latin typeface="Times New Roman"/>
                <a:ea typeface="Times New Roman"/>
                <a:cs typeface="Times New Roman"/>
                <a:sym typeface="Times New Roman"/>
              </a:rPr>
              <a:t>: Os ensaios visuais devem ser acompanhados de título, resumo e palavras- chave, com resumos em versões em espanhol ou inglês. O resumo não poderá exceder o máximo de 250 palavras. O texto do resumo deve apresentar, de forma sucinta, a abordagem principal (o foco central) de sua pesquisa de modo a permitir ao leitor identificar rapidamente o assunto tratado. 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r" sz="2000">
                <a:latin typeface="Times New Roman"/>
                <a:ea typeface="Times New Roman"/>
                <a:cs typeface="Times New Roman"/>
                <a:sym typeface="Times New Roman"/>
              </a:rPr>
              <a:t>Palavras-chave</a:t>
            </a:r>
            <a:r>
              <a:rPr lang="fr" sz="2000">
                <a:latin typeface="Times New Roman"/>
                <a:ea typeface="Times New Roman"/>
                <a:cs typeface="Times New Roman"/>
                <a:sym typeface="Times New Roman"/>
              </a:rPr>
              <a:t>: Primeira; segunda; terceira.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descr="Texto&#10;&#10;Descrição gerada automaticamente com confiança média" id="62" name="Google Shape;62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67800" y="356475"/>
            <a:ext cx="5400675" cy="895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/>
          <p:nvPr>
            <p:ph type="ctrTitle"/>
          </p:nvPr>
        </p:nvSpPr>
        <p:spPr>
          <a:xfrm>
            <a:off x="712950" y="1400450"/>
            <a:ext cx="7918800" cy="351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2000">
                <a:latin typeface="Times New Roman"/>
                <a:ea typeface="Times New Roman"/>
                <a:cs typeface="Times New Roman"/>
                <a:sym typeface="Times New Roman"/>
              </a:rPr>
              <a:t>Introdução 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" sz="1800">
                <a:latin typeface="Times New Roman"/>
                <a:ea typeface="Times New Roman"/>
                <a:cs typeface="Times New Roman"/>
                <a:sym typeface="Times New Roman"/>
              </a:rPr>
              <a:t>As comunicações aprovadas (artigo e/ou ensaio visual) serão divulgadas até o dia </a:t>
            </a:r>
            <a:r>
              <a:rPr b="1" lang="fr" sz="1800">
                <a:latin typeface="Times New Roman"/>
                <a:ea typeface="Times New Roman"/>
                <a:cs typeface="Times New Roman"/>
                <a:sym typeface="Times New Roman"/>
              </a:rPr>
              <a:t>06 de setembro de 2023 às 21h00</a:t>
            </a:r>
            <a:r>
              <a:rPr lang="fr" sz="18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fr" sz="1800">
                <a:latin typeface="Times New Roman"/>
                <a:ea typeface="Times New Roman"/>
                <a:cs typeface="Times New Roman"/>
                <a:sym typeface="Times New Roman"/>
              </a:rPr>
              <a:t>e deverão ser apresentadas no evento de forma presencial ou por exibição de vídeo gravado.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fr" sz="1800">
                <a:latin typeface="Times New Roman"/>
                <a:ea typeface="Times New Roman"/>
                <a:cs typeface="Times New Roman"/>
                <a:sym typeface="Times New Roman"/>
              </a:rPr>
              <a:t>Os autores terão um período de 10 a 15 minutos para apresentação de seu trabalho, sendo ele de modo presencial ou por vídeo. Caso o proponente opte por apresentação em vídeo, o arquivo deverá ser enviado no formato .mp4 (1920 x 1080 px), até o dia </a:t>
            </a:r>
            <a:r>
              <a:rPr b="1" lang="fr" sz="1800">
                <a:latin typeface="Times New Roman"/>
                <a:ea typeface="Times New Roman"/>
                <a:cs typeface="Times New Roman"/>
                <a:sym typeface="Times New Roman"/>
              </a:rPr>
              <a:t>24 de setembro de 2023 às 23h59min. </a:t>
            </a:r>
            <a:r>
              <a:rPr lang="fr" sz="1800">
                <a:latin typeface="Times New Roman"/>
                <a:ea typeface="Times New Roman"/>
                <a:cs typeface="Times New Roman"/>
                <a:sym typeface="Times New Roman"/>
              </a:rPr>
              <a:t>Recomenda-se a utilização de um aplicativo de reunião online que grave no computador (Zoom por exemplo) utilizando </a:t>
            </a:r>
            <a:r>
              <a:rPr lang="fr" sz="1800">
                <a:latin typeface="Times New Roman"/>
                <a:ea typeface="Times New Roman"/>
                <a:cs typeface="Times New Roman"/>
                <a:sym typeface="Times New Roman"/>
              </a:rPr>
              <a:t>este</a:t>
            </a:r>
            <a:r>
              <a:rPr lang="fr" sz="1800">
                <a:latin typeface="Times New Roman"/>
                <a:ea typeface="Times New Roman"/>
                <a:cs typeface="Times New Roman"/>
                <a:sym typeface="Times New Roman"/>
              </a:rPr>
              <a:t> template como modelo para a apresentação.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descr="Texto&#10;&#10;Descrição gerada automaticamente com confiança média" id="68" name="Google Shape;68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67800" y="356475"/>
            <a:ext cx="5400675" cy="895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/>
          <p:nvPr>
            <p:ph type="ctrTitle"/>
          </p:nvPr>
        </p:nvSpPr>
        <p:spPr>
          <a:xfrm>
            <a:off x="712950" y="1400450"/>
            <a:ext cx="7918800" cy="351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fr" sz="1800">
                <a:latin typeface="Times New Roman"/>
                <a:ea typeface="Times New Roman"/>
                <a:cs typeface="Times New Roman"/>
                <a:sym typeface="Times New Roman"/>
              </a:rPr>
              <a:t>Este template é apenas um modelo e pode ser adaptado conforme a quantidade de textos ou de imagens, sendo considerado apenas o tempo total de apresentação de até 15 minutos no máximo. 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descr="Texto&#10;&#10;Descrição gerada automaticamente com confiança média" id="74" name="Google Shape;74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67800" y="356475"/>
            <a:ext cx="5400675" cy="895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Texto&#10;&#10;Descrição gerada automaticamente com confiança média" id="79" name="Google Shape;79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67800" y="356475"/>
            <a:ext cx="5400675" cy="895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182324" y="1251825"/>
            <a:ext cx="3499320" cy="3298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788855" y="1251825"/>
            <a:ext cx="3499320" cy="3298200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7"/>
          <p:cNvSpPr txBox="1"/>
          <p:nvPr/>
        </p:nvSpPr>
        <p:spPr>
          <a:xfrm>
            <a:off x="1182325" y="4650900"/>
            <a:ext cx="70539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540385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" sz="13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Imagem 1: autoria, título, técnica, dimensões, local, data. Foto: autoria, data. </a:t>
            </a:r>
            <a:endParaRPr sz="17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775" y="182175"/>
            <a:ext cx="4351149" cy="4279230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37242" y="182175"/>
            <a:ext cx="4351158" cy="4279239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8"/>
          <p:cNvSpPr txBox="1"/>
          <p:nvPr/>
        </p:nvSpPr>
        <p:spPr>
          <a:xfrm>
            <a:off x="1045050" y="4650900"/>
            <a:ext cx="70539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540385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Imagem 1: autoria, título, técnica, dimensões, local, data. Foto: autoria, data. </a:t>
            </a:r>
            <a:endParaRPr sz="18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9"/>
          <p:cNvSpPr txBox="1"/>
          <p:nvPr>
            <p:ph type="ctrTitle"/>
          </p:nvPr>
        </p:nvSpPr>
        <p:spPr>
          <a:xfrm>
            <a:off x="712950" y="1400450"/>
            <a:ext cx="7918800" cy="351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r" sz="1700">
                <a:latin typeface="Times New Roman"/>
                <a:ea typeface="Times New Roman"/>
                <a:cs typeface="Times New Roman"/>
                <a:sym typeface="Times New Roman"/>
              </a:rPr>
              <a:t>Referências</a:t>
            </a:r>
            <a:endParaRPr b="1" sz="17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 sz="1700">
                <a:latin typeface="Times New Roman"/>
                <a:ea typeface="Times New Roman"/>
                <a:cs typeface="Times New Roman"/>
                <a:sym typeface="Times New Roman"/>
              </a:rPr>
              <a:t>BELTRANO, S. </a:t>
            </a:r>
            <a:r>
              <a:rPr b="1" lang="fr" sz="1700">
                <a:latin typeface="Times New Roman"/>
                <a:ea typeface="Times New Roman"/>
                <a:cs typeface="Times New Roman"/>
                <a:sym typeface="Times New Roman"/>
              </a:rPr>
              <a:t>Título do livro</a:t>
            </a:r>
            <a:r>
              <a:rPr lang="fr" sz="1700">
                <a:latin typeface="Times New Roman"/>
                <a:ea typeface="Times New Roman"/>
                <a:cs typeface="Times New Roman"/>
                <a:sym typeface="Times New Roman"/>
              </a:rPr>
              <a:t>. Cidade: Editora, 2000. </a:t>
            </a:r>
            <a:endParaRPr sz="17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7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 sz="1700"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BARBOSA, Ana Mae; COUTINHO, Rejane Galvão. Ensino da Arte no Brasil: aspectos históricos e metodológicos. In: COUTINHO,</a:t>
            </a:r>
            <a:r>
              <a:rPr b="1" lang="fr" sz="1700"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fr" sz="1700"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R. G.; SCHLÜNZEN JUNIOR, K.; . SCHLÜNZEN, E. T. M (Org.). </a:t>
            </a:r>
            <a:r>
              <a:rPr b="1" lang="fr" sz="1700"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Artes</a:t>
            </a:r>
            <a:r>
              <a:rPr lang="fr" sz="1700"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[e-book]. São Paulo: Cultura Acadêmica: Universidade Estadual Paulista: Núcleo de Educação a Distância, 2013. Coleção Temas de Formação, v.5, p. 56-112. </a:t>
            </a:r>
            <a:r>
              <a:rPr lang="fr" sz="170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17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 sz="1700">
                <a:latin typeface="Times New Roman"/>
                <a:ea typeface="Times New Roman"/>
                <a:cs typeface="Times New Roman"/>
                <a:sym typeface="Times New Roman"/>
              </a:rPr>
              <a:t>ENCICLOPÉDIA da música brasileira. São Paulo, 1998. Disponível em: &lt;http://www.uol.com.br/encmusical/&gt;. Acesso em: 16 ago. 2001</a:t>
            </a:r>
            <a:endParaRPr sz="17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t/>
            </a:r>
            <a:endParaRPr b="1" sz="2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descr="Texto&#10;&#10;Descrição gerada automaticamente com confiança média" id="95" name="Google Shape;95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67800" y="356475"/>
            <a:ext cx="5400675" cy="895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