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72" r:id="rId5"/>
    <p:sldId id="273" r:id="rId6"/>
    <p:sldId id="271" r:id="rId7"/>
    <p:sldId id="268" r:id="rId8"/>
    <p:sldId id="259" r:id="rId9"/>
    <p:sldId id="260" r:id="rId10"/>
    <p:sldId id="261" r:id="rId11"/>
    <p:sldId id="262" r:id="rId12"/>
    <p:sldId id="269" r:id="rId13"/>
    <p:sldId id="264" r:id="rId14"/>
    <p:sldId id="270" r:id="rId15"/>
    <p:sldId id="265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282"/>
    <a:srgbClr val="E4F698"/>
    <a:srgbClr val="DFF47F"/>
    <a:srgbClr val="DDF582"/>
    <a:srgbClr val="FBEA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64" autoAdjust="0"/>
    <p:restoredTop sz="94660"/>
  </p:normalViewPr>
  <p:slideViewPr>
    <p:cSldViewPr snapToGrid="0">
      <p:cViewPr>
        <p:scale>
          <a:sx n="95" d="100"/>
          <a:sy n="95" d="100"/>
        </p:scale>
        <p:origin x="-82" y="-43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5475034242311E-2"/>
          <c:y val="3.4066753659879323E-2"/>
          <c:w val="0.70957759271059939"/>
          <c:h val="0.758581628156504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C32828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C32828"/>
              </a:solidFill>
              <a:ln>
                <a:solidFill>
                  <a:schemeClr val="accent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B65-47FF-BC6F-2C9C35F42A4F}"/>
              </c:ext>
            </c:extLst>
          </c:dPt>
          <c:cat>
            <c:strRef>
              <c:f>Plan1!$A$2:$A$5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65-47FF-BC6F-2C9C35F42A4F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rgbClr val="054B28"/>
            </a:solidFill>
          </c:spPr>
          <c:invertIfNegative val="0"/>
          <c:cat>
            <c:strRef>
              <c:f>Plan1!$A$2:$A$5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B65-47FF-BC6F-2C9C35F42A4F}"/>
            </c:ext>
          </c:extLst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rgbClr val="199B55"/>
            </a:solidFill>
          </c:spPr>
          <c:invertIfNegative val="0"/>
          <c:cat>
            <c:strRef>
              <c:f>Plan1!$A$2:$A$5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B65-47FF-BC6F-2C9C35F42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71808"/>
        <c:axId val="8085888"/>
      </c:barChart>
      <c:catAx>
        <c:axId val="8071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085888"/>
        <c:crosses val="autoZero"/>
        <c:auto val="1"/>
        <c:lblAlgn val="ctr"/>
        <c:lblOffset val="100"/>
        <c:noMultiLvlLbl val="0"/>
      </c:catAx>
      <c:valAx>
        <c:axId val="80858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718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C985-4958-89E8-6B932A898A9C}"/>
              </c:ext>
            </c:extLst>
          </c:dPt>
          <c:cat>
            <c:strRef>
              <c:f>Plan1!$A$2:$A$5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985-4958-89E8-6B932A898A9C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rgbClr val="054B28"/>
            </a:solidFill>
          </c:spPr>
          <c:invertIfNegative val="0"/>
          <c:cat>
            <c:strRef>
              <c:f>Plan1!$A$2:$A$5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985-4958-89E8-6B932A898A9C}"/>
            </c:ext>
          </c:extLst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rgbClr val="199B55"/>
            </a:solidFill>
          </c:spPr>
          <c:invertIfNegative val="0"/>
          <c:cat>
            <c:strRef>
              <c:f>Plan1!$A$2:$A$5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985-4958-89E8-6B932A898A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35040"/>
        <c:axId val="8136576"/>
      </c:barChart>
      <c:catAx>
        <c:axId val="8135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Verdana" panose="020B0604030504040204" pitchFamily="34" charset="0"/>
              </a:defRPr>
            </a:pPr>
            <a:endParaRPr lang="pt-BR"/>
          </a:p>
        </c:txPr>
        <c:crossAx val="8136576"/>
        <c:crosses val="autoZero"/>
        <c:auto val="1"/>
        <c:lblAlgn val="ctr"/>
        <c:lblOffset val="100"/>
        <c:noMultiLvlLbl val="0"/>
      </c:catAx>
      <c:valAx>
        <c:axId val="81365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Verdana" panose="020B0604030504040204" pitchFamily="34" charset="0"/>
              </a:defRPr>
            </a:pPr>
            <a:endParaRPr lang="pt-BR"/>
          </a:p>
        </c:txPr>
        <c:crossAx val="813504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 baseline="0">
              <a:latin typeface="Verdana" panose="020B0604030504040204" pitchFamily="34" charset="0"/>
            </a:defRPr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Montserrat Light" pitchFamily="50" charset="0"/>
        </a:defRPr>
      </a:pPr>
      <a:endParaRPr lang="pt-B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08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464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99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1893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69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84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9020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03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8783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920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7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83EF6-F182-4CA4-B13D-AB92406450E3}" type="datetimeFigureOut">
              <a:rPr lang="pt-BR" smtClean="0"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2ECA7-93D7-4A2F-9AD1-B85EF41C5C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140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996539" y="4749316"/>
            <a:ext cx="6116320" cy="165576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pt-BR" sz="2000" dirty="0" smtClean="0">
                <a:ea typeface="Verdana" panose="020B0604030504040204" pitchFamily="34" charset="0"/>
              </a:rPr>
              <a:t>Autor 1: Nome do Autor</a:t>
            </a:r>
            <a:br>
              <a:rPr lang="pt-BR" sz="2000" dirty="0" smtClean="0">
                <a:ea typeface="Verdana" panose="020B0604030504040204" pitchFamily="34" charset="0"/>
              </a:rPr>
            </a:br>
            <a:r>
              <a:rPr lang="pt-BR" sz="2000" dirty="0" err="1" smtClean="0">
                <a:ea typeface="Verdana" panose="020B0604030504040204" pitchFamily="34" charset="0"/>
              </a:rPr>
              <a:t>Autor</a:t>
            </a:r>
            <a:r>
              <a:rPr lang="pt-BR" sz="2000" dirty="0" smtClean="0">
                <a:ea typeface="Verdana" panose="020B0604030504040204" pitchFamily="34" charset="0"/>
              </a:rPr>
              <a:t> 2: Nome do Autor</a:t>
            </a:r>
            <a:br>
              <a:rPr lang="pt-BR" sz="2000" dirty="0" smtClean="0">
                <a:ea typeface="Verdana" panose="020B0604030504040204" pitchFamily="34" charset="0"/>
              </a:rPr>
            </a:br>
            <a:r>
              <a:rPr lang="pt-BR" sz="2000" dirty="0" err="1" smtClean="0">
                <a:ea typeface="Verdana" panose="020B0604030504040204" pitchFamily="34" charset="0"/>
              </a:rPr>
              <a:t>Autor</a:t>
            </a:r>
            <a:r>
              <a:rPr lang="pt-BR" sz="2000" dirty="0" smtClean="0">
                <a:ea typeface="Verdana" panose="020B0604030504040204" pitchFamily="34" charset="0"/>
              </a:rPr>
              <a:t> 2: Nome do Autor</a:t>
            </a:r>
            <a:endParaRPr lang="pt-BR" sz="2000" dirty="0">
              <a:ea typeface="Verdana" panose="020B060403050404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432816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96539" y="1174422"/>
            <a:ext cx="5659120" cy="2366263"/>
          </a:xfrm>
        </p:spPr>
        <p:txBody>
          <a:bodyPr>
            <a:noAutofit/>
          </a:bodyPr>
          <a:lstStyle/>
          <a:p>
            <a:pPr algn="l"/>
            <a:r>
              <a:rPr lang="pt-BR" sz="4400" b="1" dirty="0" smtClean="0">
                <a:latin typeface="Arial Black" panose="020B0A04020102020204" pitchFamily="34" charset="0"/>
              </a:rPr>
              <a:t>TÍTULO AQUI ARIAL BLACK 44</a:t>
            </a:r>
            <a:r>
              <a:rPr lang="pt-BR" sz="3200" dirty="0" smtClean="0"/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subtítulo aqui Arial 40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>
            <a:off x="0" y="5577197"/>
            <a:ext cx="5996539" cy="0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Agrupar 13"/>
          <p:cNvGrpSpPr/>
          <p:nvPr/>
        </p:nvGrpSpPr>
        <p:grpSpPr>
          <a:xfrm>
            <a:off x="391292" y="5855491"/>
            <a:ext cx="3795425" cy="820737"/>
            <a:chOff x="391292" y="5855491"/>
            <a:chExt cx="3795425" cy="820737"/>
          </a:xfrm>
        </p:grpSpPr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5980" y="5855491"/>
              <a:ext cx="820737" cy="820737"/>
            </a:xfrm>
            <a:prstGeom prst="rect">
              <a:avLst/>
            </a:prstGeom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292" y="6138404"/>
              <a:ext cx="2776049" cy="425041"/>
            </a:xfrm>
            <a:prstGeom prst="rect">
              <a:avLst/>
            </a:prstGeom>
          </p:spPr>
        </p:pic>
        <p:cxnSp>
          <p:nvCxnSpPr>
            <p:cNvPr id="12" name="Conector reto 11"/>
            <p:cNvCxnSpPr/>
            <p:nvPr/>
          </p:nvCxnSpPr>
          <p:spPr>
            <a:xfrm>
              <a:off x="3327995" y="6138404"/>
              <a:ext cx="0" cy="425041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7977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 Black" panose="020B0A04020102020204" pitchFamily="34" charset="0"/>
              </a:rPr>
              <a:t>TABELAS</a:t>
            </a:r>
            <a:endParaRPr lang="pt-BR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22202"/>
              </p:ext>
            </p:extLst>
          </p:nvPr>
        </p:nvGraphicFramePr>
        <p:xfrm>
          <a:off x="5582654" y="2487426"/>
          <a:ext cx="5548295" cy="3560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92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92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74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74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920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920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920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920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3897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920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44510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510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 Light" pitchFamily="50" charset="0"/>
                        </a:rPr>
                        <a:t>1</a:t>
                      </a:r>
                      <a:endParaRPr lang="pt-BR" sz="1200" dirty="0">
                        <a:latin typeface="Montserrat Light" pitchFamily="50" charset="0"/>
                      </a:endParaRPr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 Light" pitchFamily="50" charset="0"/>
                        </a:rPr>
                        <a:t>2</a:t>
                      </a:r>
                      <a:endParaRPr lang="pt-BR" sz="1200" dirty="0">
                        <a:latin typeface="Montserrat Light" pitchFamily="50" charset="0"/>
                      </a:endParaRPr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 Light" pitchFamily="50" charset="0"/>
                        </a:rPr>
                        <a:t>3</a:t>
                      </a:r>
                      <a:endParaRPr lang="pt-BR" sz="1200" dirty="0">
                        <a:latin typeface="Montserrat Light" pitchFamily="50" charset="0"/>
                      </a:endParaRPr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 Light" pitchFamily="50" charset="0"/>
                        </a:rPr>
                        <a:t>4</a:t>
                      </a:r>
                      <a:endParaRPr lang="pt-BR" sz="1200" dirty="0">
                        <a:latin typeface="Montserrat Light" pitchFamily="50" charset="0"/>
                      </a:endParaRPr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 Light" pitchFamily="50" charset="0"/>
                        </a:rPr>
                        <a:t>5</a:t>
                      </a:r>
                      <a:endParaRPr lang="pt-BR" sz="1200" dirty="0">
                        <a:latin typeface="Montserrat Light" pitchFamily="50" charset="0"/>
                      </a:endParaRPr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 Light" pitchFamily="50" charset="0"/>
                        </a:rPr>
                        <a:t>6</a:t>
                      </a:r>
                      <a:endParaRPr lang="pt-BR" sz="1200" dirty="0">
                        <a:latin typeface="Montserrat Light" pitchFamily="50" charset="0"/>
                      </a:endParaRPr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 Light" pitchFamily="50" charset="0"/>
                        </a:rPr>
                        <a:t>7</a:t>
                      </a:r>
                      <a:endParaRPr lang="pt-BR" sz="1200" dirty="0">
                        <a:latin typeface="Montserrat Light" pitchFamily="50" charset="0"/>
                      </a:endParaRPr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 Light" pitchFamily="50" charset="0"/>
                        </a:rPr>
                        <a:t>8</a:t>
                      </a:r>
                      <a:endParaRPr lang="pt-BR" sz="1200" dirty="0">
                        <a:latin typeface="Montserrat Light" pitchFamily="50" charset="0"/>
                      </a:endParaRPr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 Light" pitchFamily="50" charset="0"/>
                        </a:rPr>
                        <a:t>...</a:t>
                      </a:r>
                      <a:endParaRPr lang="pt-BR" sz="1200" dirty="0">
                        <a:latin typeface="Montserrat Light" pitchFamily="50" charset="0"/>
                      </a:endParaRPr>
                    </a:p>
                  </a:txBody>
                  <a:tcPr marL="81364" marR="81364" marT="40682" marB="40682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510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510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510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510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510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510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Montserrat" pitchFamily="50" charset="0"/>
                        </a:rPr>
                        <a:t>Ex.</a:t>
                      </a:r>
                      <a:endParaRPr lang="pt-BR" sz="1200" dirty="0">
                        <a:latin typeface="Montserrat" pitchFamily="50" charset="0"/>
                      </a:endParaRPr>
                    </a:p>
                  </a:txBody>
                  <a:tcPr marL="81364" marR="81364" marT="40682" marB="4068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 marL="81364" marR="81364" marT="40682" marB="40682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020278" y="4674846"/>
            <a:ext cx="41359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Utilize esse slide para apresentar uma tabela. Mantenha o estilo de cores, barras e linhas, que foram escolhidos para melhor visualização e entendimento dos dados.</a:t>
            </a:r>
            <a:endParaRPr lang="pt-BR" dirty="0"/>
          </a:p>
        </p:txBody>
      </p:sp>
      <p:cxnSp>
        <p:nvCxnSpPr>
          <p:cNvPr id="6" name="Conector reto 5"/>
          <p:cNvCxnSpPr/>
          <p:nvPr/>
        </p:nvCxnSpPr>
        <p:spPr>
          <a:xfrm>
            <a:off x="0" y="1258254"/>
            <a:ext cx="3771900" cy="0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020278" y="3965414"/>
            <a:ext cx="4049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Tabela 01: Nome da tabela</a:t>
            </a:r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Fonte: www.udesc.com.br</a:t>
            </a:r>
            <a:endParaRPr lang="pt-B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15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835798341"/>
              </p:ext>
            </p:extLst>
          </p:nvPr>
        </p:nvGraphicFramePr>
        <p:xfrm>
          <a:off x="1154480" y="2026254"/>
          <a:ext cx="5461080" cy="4096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971600" y="355500"/>
            <a:ext cx="101552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latin typeface="Arial Black" panose="020B0A04020102020204" pitchFamily="34" charset="0"/>
              </a:rPr>
              <a:t>GRÁFICOS</a:t>
            </a:r>
            <a:endParaRPr lang="pt-BR" dirty="0">
              <a:latin typeface="Arial Black" panose="020B0A04020102020204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>
            <a:off x="0" y="1287129"/>
            <a:ext cx="4235116" cy="0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27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838200" y="365125"/>
            <a:ext cx="102886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latin typeface="Arial Black" panose="020B0A04020102020204" pitchFamily="34" charset="0"/>
              </a:rPr>
              <a:t>GRÁFICOS</a:t>
            </a:r>
            <a:endParaRPr lang="pt-BR" dirty="0">
              <a:latin typeface="Arial Black" panose="020B0A04020102020204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>
            <a:off x="0" y="1277504"/>
            <a:ext cx="4127500" cy="0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3237801789"/>
              </p:ext>
            </p:extLst>
          </p:nvPr>
        </p:nvGraphicFramePr>
        <p:xfrm>
          <a:off x="5481433" y="1654176"/>
          <a:ext cx="5778872" cy="4334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972954" y="5403867"/>
            <a:ext cx="3746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Este é um slide para apresentação de gráficos. </a:t>
            </a:r>
            <a:endParaRPr lang="pt-BR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972954" y="4319628"/>
            <a:ext cx="3581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Gráfico 01: Nome do gráfico</a:t>
            </a:r>
            <a:endParaRPr lang="pt-BR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Fonte: www.udesc.com.br</a:t>
            </a:r>
            <a:endParaRPr lang="pt-B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4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40331" y="2017124"/>
            <a:ext cx="10067223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1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SOBRENOME, INICIAIS. </a:t>
            </a:r>
            <a:r>
              <a:rPr lang="pt-BR" sz="115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Título da publicação. </a:t>
            </a:r>
            <a:r>
              <a:rPr lang="pt-BR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In: </a:t>
            </a:r>
            <a:r>
              <a:rPr lang="pt-BR" sz="11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SOBRENOME, INICIAIS. (</a:t>
            </a:r>
            <a:r>
              <a:rPr lang="pt-BR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Ed.). </a:t>
            </a:r>
            <a:r>
              <a:rPr lang="pt-BR" sz="11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Título da Publicação. Local de publicação: nome da gráfica, ano de publicação. Volume, páginas.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1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1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PORTMORE</a:t>
            </a:r>
            <a:r>
              <a:rPr lang="pt-BR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A. C. </a:t>
            </a:r>
            <a:r>
              <a:rPr lang="pt-BR" sz="115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Parvoviruses (erythema infectiosum, aplastic crisis). </a:t>
            </a:r>
            <a:r>
              <a:rPr lang="pt-BR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In: MANDELL, G. L.; BENNETT, J. E.; DOLIN, R. (Ed.). Mandell, Douglas, and Bennett’s principles and practice of infectious diseases. 4th ed. New York: Churchill Livingstone, 1995. v.1, p.439-46. </a:t>
            </a:r>
            <a:endParaRPr lang="pt-BR" sz="11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1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1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ZANELLA</a:t>
            </a:r>
            <a:r>
              <a:rPr lang="pt-BR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M.T. </a:t>
            </a:r>
            <a:r>
              <a:rPr lang="pt-BR" sz="115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Obesidade e fatores de risco cardiovascular. </a:t>
            </a:r>
            <a:r>
              <a:rPr lang="pt-BR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In: MION, J.R. D.; NOBRE, F. (Ed.). Risco cardiovascular global: da teoria à prática. 2. ed. São Paulo: Lemos Editorial, 2000. p.109-25. </a:t>
            </a:r>
            <a:endParaRPr lang="pt-BR" sz="11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1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1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OLIVEIRA</a:t>
            </a:r>
            <a:r>
              <a:rPr lang="pt-BR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Z.L.C. </a:t>
            </a:r>
            <a:r>
              <a:rPr lang="pt-BR" sz="115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provisão da família: redefinição ou manutenção dos papéis?</a:t>
            </a:r>
            <a:r>
              <a:rPr lang="pt-BR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In: ARAÚJO, C.; SCALON, C. (Org.). Gênero, família e trabalho no Brasil. Rio de Janeiro: Editora FGV, 2005. p. 123-47</a:t>
            </a:r>
            <a:r>
              <a:rPr lang="pt-BR" sz="11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1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1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SCHAUM</a:t>
            </a:r>
            <a:r>
              <a:rPr lang="en-US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Daniel. </a:t>
            </a:r>
            <a:r>
              <a:rPr lang="en-US" sz="115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Schaum’s outline of theory and problems. </a:t>
            </a:r>
            <a:r>
              <a:rPr lang="en-US" sz="11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5th ed. New York: Schaum Publishing, 1956. 204 p.</a:t>
            </a:r>
            <a:endParaRPr lang="pt-BR" sz="11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944077" y="341002"/>
            <a:ext cx="1016347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latin typeface="Arial Black" panose="020B0A04020102020204" pitchFamily="34" charset="0"/>
              </a:rPr>
              <a:t>REFERÊNCIAS</a:t>
            </a:r>
            <a:endParaRPr lang="pt-BR" dirty="0">
              <a:latin typeface="Arial Black" panose="020B0A04020102020204" pitchFamily="34" charset="0"/>
            </a:endParaRPr>
          </a:p>
        </p:txBody>
      </p:sp>
      <p:cxnSp>
        <p:nvCxnSpPr>
          <p:cNvPr id="6" name="Conector reto 5"/>
          <p:cNvCxnSpPr/>
          <p:nvPr/>
        </p:nvCxnSpPr>
        <p:spPr>
          <a:xfrm>
            <a:off x="0" y="1287129"/>
            <a:ext cx="5346700" cy="0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969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953506" y="3272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latin typeface="Arial Black" panose="020B0A04020102020204" pitchFamily="34" charset="0"/>
              </a:rPr>
              <a:t>REFERÊNCIAS</a:t>
            </a:r>
            <a:endParaRPr lang="pt-BR" dirty="0">
              <a:latin typeface="Arial Black" panose="020B0A04020102020204" pitchFamily="34" charset="0"/>
            </a:endParaRPr>
          </a:p>
        </p:txBody>
      </p:sp>
      <p:cxnSp>
        <p:nvCxnSpPr>
          <p:cNvPr id="6" name="Conector reto 5"/>
          <p:cNvCxnSpPr/>
          <p:nvPr/>
        </p:nvCxnSpPr>
        <p:spPr>
          <a:xfrm>
            <a:off x="0" y="1258253"/>
            <a:ext cx="5346700" cy="0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Agrupar 86"/>
          <p:cNvGrpSpPr/>
          <p:nvPr/>
        </p:nvGrpSpPr>
        <p:grpSpPr>
          <a:xfrm>
            <a:off x="963332" y="2403077"/>
            <a:ext cx="10299232" cy="3185498"/>
            <a:chOff x="838200" y="1778608"/>
            <a:chExt cx="10681861" cy="3303844"/>
          </a:xfrm>
        </p:grpSpPr>
        <p:grpSp>
          <p:nvGrpSpPr>
            <p:cNvPr id="71" name="Agrupar 70"/>
            <p:cNvGrpSpPr/>
            <p:nvPr/>
          </p:nvGrpSpPr>
          <p:grpSpPr>
            <a:xfrm>
              <a:off x="838200" y="1804010"/>
              <a:ext cx="1755519" cy="3251564"/>
              <a:chOff x="838200" y="1804010"/>
              <a:chExt cx="1755519" cy="3251564"/>
            </a:xfrm>
          </p:grpSpPr>
          <p:grpSp>
            <p:nvGrpSpPr>
              <p:cNvPr id="59" name="Agrupar 58"/>
              <p:cNvGrpSpPr/>
              <p:nvPr/>
            </p:nvGrpSpPr>
            <p:grpSpPr>
              <a:xfrm>
                <a:off x="838200" y="1804010"/>
                <a:ext cx="1755519" cy="3251564"/>
                <a:chOff x="838200" y="1804010"/>
                <a:chExt cx="1755519" cy="3251564"/>
              </a:xfrm>
            </p:grpSpPr>
            <p:pic>
              <p:nvPicPr>
                <p:cNvPr id="2" name="Imagem 1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38200" y="1804010"/>
                  <a:ext cx="1755519" cy="1768839"/>
                </a:xfrm>
                <a:prstGeom prst="rect">
                  <a:avLst/>
                </a:prstGeom>
              </p:spPr>
            </p:pic>
            <p:sp>
              <p:nvSpPr>
                <p:cNvPr id="19" name="CaixaDeTexto 18"/>
                <p:cNvSpPr txBox="1"/>
                <p:nvPr/>
              </p:nvSpPr>
              <p:spPr>
                <a:xfrm>
                  <a:off x="1067225" y="3555683"/>
                  <a:ext cx="1282700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5400" dirty="0" smtClean="0"/>
                    <a:t>00</a:t>
                  </a:r>
                  <a:endParaRPr lang="pt-BR" sz="5400" dirty="0"/>
                </a:p>
              </p:txBody>
            </p:sp>
            <p:sp>
              <p:nvSpPr>
                <p:cNvPr id="21" name="CaixaDeTexto 20"/>
                <p:cNvSpPr txBox="1"/>
                <p:nvPr/>
              </p:nvSpPr>
              <p:spPr>
                <a:xfrm>
                  <a:off x="1024755" y="4747797"/>
                  <a:ext cx="135426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1400" dirty="0" smtClean="0">
                      <a:latin typeface="Arial Black" panose="020B0A04020102020204" pitchFamily="34" charset="0"/>
                    </a:rPr>
                    <a:t>LIVROS</a:t>
                  </a:r>
                  <a:endParaRPr lang="pt-BR" sz="1400" dirty="0">
                    <a:latin typeface="Arial Black" panose="020B0A04020102020204" pitchFamily="34" charset="0"/>
                  </a:endParaRPr>
                </a:p>
              </p:txBody>
            </p:sp>
          </p:grpSp>
          <p:grpSp>
            <p:nvGrpSpPr>
              <p:cNvPr id="70" name="Agrupar 69"/>
              <p:cNvGrpSpPr/>
              <p:nvPr/>
            </p:nvGrpSpPr>
            <p:grpSpPr>
              <a:xfrm>
                <a:off x="1707202" y="3530321"/>
                <a:ext cx="3442" cy="1217476"/>
                <a:chOff x="1707202" y="3530321"/>
                <a:chExt cx="3442" cy="1217476"/>
              </a:xfrm>
            </p:grpSpPr>
            <p:cxnSp>
              <p:nvCxnSpPr>
                <p:cNvPr id="39" name="Conector reto 38"/>
                <p:cNvCxnSpPr/>
                <p:nvPr/>
              </p:nvCxnSpPr>
              <p:spPr>
                <a:xfrm>
                  <a:off x="1710644" y="3530321"/>
                  <a:ext cx="0" cy="223362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ector reto 40"/>
                <p:cNvCxnSpPr/>
                <p:nvPr/>
              </p:nvCxnSpPr>
              <p:spPr>
                <a:xfrm>
                  <a:off x="1707202" y="4316432"/>
                  <a:ext cx="1" cy="431365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9" name="Agrupar 68"/>
            <p:cNvGrpSpPr/>
            <p:nvPr/>
          </p:nvGrpSpPr>
          <p:grpSpPr>
            <a:xfrm>
              <a:off x="2560676" y="1778610"/>
              <a:ext cx="1752856" cy="3265524"/>
              <a:chOff x="2560676" y="1778610"/>
              <a:chExt cx="1752856" cy="3265524"/>
            </a:xfrm>
          </p:grpSpPr>
          <p:pic>
            <p:nvPicPr>
              <p:cNvPr id="3" name="Imagem 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60676" y="1778610"/>
                <a:ext cx="1752856" cy="1768839"/>
              </a:xfrm>
              <a:prstGeom prst="rect">
                <a:avLst/>
              </a:prstGeom>
            </p:spPr>
          </p:pic>
          <p:sp>
            <p:nvSpPr>
              <p:cNvPr id="23" name="CaixaDeTexto 22"/>
              <p:cNvSpPr txBox="1"/>
              <p:nvPr/>
            </p:nvSpPr>
            <p:spPr>
              <a:xfrm>
                <a:off x="2796911" y="4736357"/>
                <a:ext cx="135426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400" dirty="0" smtClean="0">
                    <a:latin typeface="Arial Black" panose="020B0A04020102020204" pitchFamily="34" charset="0"/>
                  </a:rPr>
                  <a:t>TESES</a:t>
                </a:r>
                <a:endParaRPr lang="pt-BR" sz="1400" dirty="0">
                  <a:latin typeface="Arial Black" panose="020B0A04020102020204" pitchFamily="34" charset="0"/>
                </a:endParaRPr>
              </a:p>
            </p:txBody>
          </p:sp>
          <p:sp>
            <p:nvSpPr>
              <p:cNvPr id="30" name="CaixaDeTexto 29"/>
              <p:cNvSpPr txBox="1"/>
              <p:nvPr/>
            </p:nvSpPr>
            <p:spPr>
              <a:xfrm>
                <a:off x="2829009" y="3558769"/>
                <a:ext cx="12827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5400" dirty="0" smtClean="0"/>
                  <a:t>00</a:t>
                </a:r>
                <a:endParaRPr lang="pt-BR" sz="5400" dirty="0"/>
              </a:p>
            </p:txBody>
          </p:sp>
          <p:grpSp>
            <p:nvGrpSpPr>
              <p:cNvPr id="68" name="Agrupar 67"/>
              <p:cNvGrpSpPr/>
              <p:nvPr/>
            </p:nvGrpSpPr>
            <p:grpSpPr>
              <a:xfrm>
                <a:off x="3455581" y="3536620"/>
                <a:ext cx="3442" cy="1217476"/>
                <a:chOff x="3455581" y="3536620"/>
                <a:chExt cx="3442" cy="1217476"/>
              </a:xfrm>
            </p:grpSpPr>
            <p:cxnSp>
              <p:nvCxnSpPr>
                <p:cNvPr id="43" name="Conector reto 42"/>
                <p:cNvCxnSpPr/>
                <p:nvPr/>
              </p:nvCxnSpPr>
              <p:spPr>
                <a:xfrm>
                  <a:off x="3459023" y="3536620"/>
                  <a:ext cx="0" cy="223362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ector reto 43"/>
                <p:cNvCxnSpPr/>
                <p:nvPr/>
              </p:nvCxnSpPr>
              <p:spPr>
                <a:xfrm>
                  <a:off x="3455581" y="4322731"/>
                  <a:ext cx="1" cy="431365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7" name="Agrupar 66"/>
            <p:cNvGrpSpPr/>
            <p:nvPr/>
          </p:nvGrpSpPr>
          <p:grpSpPr>
            <a:xfrm>
              <a:off x="4361933" y="1818685"/>
              <a:ext cx="1755519" cy="3236889"/>
              <a:chOff x="4361933" y="1818685"/>
              <a:chExt cx="1755519" cy="3236889"/>
            </a:xfrm>
          </p:grpSpPr>
          <p:grpSp>
            <p:nvGrpSpPr>
              <p:cNvPr id="66" name="Agrupar 65"/>
              <p:cNvGrpSpPr/>
              <p:nvPr/>
            </p:nvGrpSpPr>
            <p:grpSpPr>
              <a:xfrm>
                <a:off x="4361933" y="1818685"/>
                <a:ext cx="1755519" cy="3236889"/>
                <a:chOff x="4361933" y="1818685"/>
                <a:chExt cx="1755519" cy="3236889"/>
              </a:xfrm>
            </p:grpSpPr>
            <p:pic>
              <p:nvPicPr>
                <p:cNvPr id="7" name="Imagem 6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361933" y="1818685"/>
                  <a:ext cx="1755519" cy="1768839"/>
                </a:xfrm>
                <a:prstGeom prst="rect">
                  <a:avLst/>
                </a:prstGeom>
              </p:spPr>
            </p:pic>
            <p:sp>
              <p:nvSpPr>
                <p:cNvPr id="25" name="CaixaDeTexto 24"/>
                <p:cNvSpPr txBox="1"/>
                <p:nvPr/>
              </p:nvSpPr>
              <p:spPr>
                <a:xfrm>
                  <a:off x="4572129" y="4747797"/>
                  <a:ext cx="135426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1400" dirty="0" smtClean="0">
                      <a:latin typeface="Arial Black" panose="020B0A04020102020204" pitchFamily="34" charset="0"/>
                    </a:rPr>
                    <a:t>ARTIGOS</a:t>
                  </a:r>
                  <a:endParaRPr lang="pt-BR" sz="1400" dirty="0"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31" name="CaixaDeTexto 30"/>
                <p:cNvSpPr txBox="1"/>
                <p:nvPr/>
              </p:nvSpPr>
              <p:spPr>
                <a:xfrm>
                  <a:off x="4607911" y="3558769"/>
                  <a:ext cx="1282700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5400" dirty="0" smtClean="0"/>
                    <a:t>00</a:t>
                  </a:r>
                  <a:endParaRPr lang="pt-BR" sz="5400" dirty="0"/>
                </a:p>
              </p:txBody>
            </p:sp>
          </p:grpSp>
          <p:grpSp>
            <p:nvGrpSpPr>
              <p:cNvPr id="65" name="Agrupar 64"/>
              <p:cNvGrpSpPr/>
              <p:nvPr/>
            </p:nvGrpSpPr>
            <p:grpSpPr>
              <a:xfrm>
                <a:off x="5243103" y="3554634"/>
                <a:ext cx="4977" cy="1217476"/>
                <a:chOff x="5243103" y="3554634"/>
                <a:chExt cx="4977" cy="1217476"/>
              </a:xfrm>
            </p:grpSpPr>
            <p:cxnSp>
              <p:nvCxnSpPr>
                <p:cNvPr id="48" name="Conector reto 47"/>
                <p:cNvCxnSpPr/>
                <p:nvPr/>
              </p:nvCxnSpPr>
              <p:spPr>
                <a:xfrm>
                  <a:off x="5243103" y="3554634"/>
                  <a:ext cx="0" cy="223362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Conector reto 48"/>
                <p:cNvCxnSpPr/>
                <p:nvPr/>
              </p:nvCxnSpPr>
              <p:spPr>
                <a:xfrm>
                  <a:off x="5248079" y="4340745"/>
                  <a:ext cx="1" cy="431365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6" name="Agrupar 85"/>
            <p:cNvGrpSpPr/>
            <p:nvPr/>
          </p:nvGrpSpPr>
          <p:grpSpPr>
            <a:xfrm>
              <a:off x="5896270" y="1808592"/>
              <a:ext cx="2166041" cy="3254422"/>
              <a:chOff x="5896270" y="1808592"/>
              <a:chExt cx="2166041" cy="3254422"/>
            </a:xfrm>
          </p:grpSpPr>
          <p:grpSp>
            <p:nvGrpSpPr>
              <p:cNvPr id="74" name="Agrupar 73"/>
              <p:cNvGrpSpPr/>
              <p:nvPr/>
            </p:nvGrpSpPr>
            <p:grpSpPr>
              <a:xfrm>
                <a:off x="5896270" y="1808592"/>
                <a:ext cx="2166041" cy="3254422"/>
                <a:chOff x="5896270" y="1808592"/>
                <a:chExt cx="2166041" cy="3254422"/>
              </a:xfrm>
            </p:grpSpPr>
            <p:pic>
              <p:nvPicPr>
                <p:cNvPr id="8" name="Imagem 7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07154" y="1808592"/>
                  <a:ext cx="1752856" cy="1768839"/>
                </a:xfrm>
                <a:prstGeom prst="rect">
                  <a:avLst/>
                </a:prstGeom>
              </p:spPr>
            </p:pic>
            <p:sp>
              <p:nvSpPr>
                <p:cNvPr id="28" name="CaixaDeTexto 27"/>
                <p:cNvSpPr txBox="1"/>
                <p:nvPr/>
              </p:nvSpPr>
              <p:spPr>
                <a:xfrm>
                  <a:off x="5896270" y="4539794"/>
                  <a:ext cx="216604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1400" dirty="0" smtClean="0">
                      <a:latin typeface="Arial Black" panose="020B0A04020102020204" pitchFamily="34" charset="0"/>
                    </a:rPr>
                    <a:t>NORMATIVAS E DOCUMENTOS</a:t>
                  </a:r>
                  <a:endParaRPr lang="pt-BR" sz="1400" dirty="0"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32" name="CaixaDeTexto 31"/>
                <p:cNvSpPr txBox="1"/>
                <p:nvPr/>
              </p:nvSpPr>
              <p:spPr>
                <a:xfrm>
                  <a:off x="6340775" y="3556000"/>
                  <a:ext cx="1282700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5400" dirty="0"/>
                    <a:t>0</a:t>
                  </a:r>
                  <a:r>
                    <a:rPr lang="pt-BR" sz="5400" dirty="0" smtClean="0"/>
                    <a:t>0</a:t>
                  </a:r>
                  <a:endParaRPr lang="pt-BR" sz="5400" dirty="0"/>
                </a:p>
              </p:txBody>
            </p:sp>
          </p:grpSp>
          <p:grpSp>
            <p:nvGrpSpPr>
              <p:cNvPr id="73" name="Agrupar 72"/>
              <p:cNvGrpSpPr/>
              <p:nvPr/>
            </p:nvGrpSpPr>
            <p:grpSpPr>
              <a:xfrm>
                <a:off x="6977249" y="3528662"/>
                <a:ext cx="3442" cy="1011132"/>
                <a:chOff x="6977249" y="3528662"/>
                <a:chExt cx="3442" cy="1011132"/>
              </a:xfrm>
            </p:grpSpPr>
            <p:cxnSp>
              <p:nvCxnSpPr>
                <p:cNvPr id="51" name="Conector reto 50"/>
                <p:cNvCxnSpPr/>
                <p:nvPr/>
              </p:nvCxnSpPr>
              <p:spPr>
                <a:xfrm>
                  <a:off x="6980691" y="3528662"/>
                  <a:ext cx="0" cy="223362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ector reto 51"/>
                <p:cNvCxnSpPr>
                  <a:endCxn id="28" idx="0"/>
                </p:cNvCxnSpPr>
                <p:nvPr/>
              </p:nvCxnSpPr>
              <p:spPr>
                <a:xfrm>
                  <a:off x="6977249" y="4314773"/>
                  <a:ext cx="2042" cy="225021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6" name="Agrupar 75"/>
            <p:cNvGrpSpPr/>
            <p:nvPr/>
          </p:nvGrpSpPr>
          <p:grpSpPr>
            <a:xfrm>
              <a:off x="7846798" y="1778609"/>
              <a:ext cx="1752856" cy="3287718"/>
              <a:chOff x="7846798" y="1778609"/>
              <a:chExt cx="1752856" cy="3287718"/>
            </a:xfrm>
          </p:grpSpPr>
          <p:pic>
            <p:nvPicPr>
              <p:cNvPr id="9" name="Imagem 8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46798" y="1778609"/>
                <a:ext cx="1752856" cy="1768839"/>
              </a:xfrm>
              <a:prstGeom prst="rect">
                <a:avLst/>
              </a:prstGeom>
            </p:spPr>
          </p:pic>
          <p:sp>
            <p:nvSpPr>
              <p:cNvPr id="26" name="CaixaDeTexto 25"/>
              <p:cNvSpPr txBox="1"/>
              <p:nvPr/>
            </p:nvSpPr>
            <p:spPr>
              <a:xfrm>
                <a:off x="7925445" y="4758550"/>
                <a:ext cx="159556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400" dirty="0" smtClean="0">
                    <a:latin typeface="Arial Black" panose="020B0A04020102020204" pitchFamily="34" charset="0"/>
                  </a:rPr>
                  <a:t>WEBSITES</a:t>
                </a:r>
                <a:endParaRPr lang="pt-BR" sz="1400" dirty="0">
                  <a:latin typeface="Arial Black" panose="020B0A04020102020204" pitchFamily="34" charset="0"/>
                </a:endParaRPr>
              </a:p>
            </p:txBody>
          </p:sp>
          <p:sp>
            <p:nvSpPr>
              <p:cNvPr id="34" name="CaixaDeTexto 33"/>
              <p:cNvSpPr txBox="1"/>
              <p:nvPr/>
            </p:nvSpPr>
            <p:spPr>
              <a:xfrm>
                <a:off x="8083333" y="3566756"/>
                <a:ext cx="12827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5400" dirty="0"/>
                  <a:t>0</a:t>
                </a:r>
                <a:r>
                  <a:rPr lang="pt-BR" sz="5400" dirty="0" smtClean="0"/>
                  <a:t>0</a:t>
                </a:r>
                <a:endParaRPr lang="pt-BR" sz="5400" dirty="0"/>
              </a:p>
            </p:txBody>
          </p:sp>
          <p:grpSp>
            <p:nvGrpSpPr>
              <p:cNvPr id="75" name="Agrupar 74"/>
              <p:cNvGrpSpPr/>
              <p:nvPr/>
            </p:nvGrpSpPr>
            <p:grpSpPr>
              <a:xfrm>
                <a:off x="8728565" y="3529392"/>
                <a:ext cx="3442" cy="1217476"/>
                <a:chOff x="8728565" y="3529392"/>
                <a:chExt cx="3442" cy="1217476"/>
              </a:xfrm>
            </p:grpSpPr>
            <p:cxnSp>
              <p:nvCxnSpPr>
                <p:cNvPr id="54" name="Conector reto 53"/>
                <p:cNvCxnSpPr/>
                <p:nvPr/>
              </p:nvCxnSpPr>
              <p:spPr>
                <a:xfrm>
                  <a:off x="8732007" y="3529392"/>
                  <a:ext cx="0" cy="223362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ector reto 54"/>
                <p:cNvCxnSpPr/>
                <p:nvPr/>
              </p:nvCxnSpPr>
              <p:spPr>
                <a:xfrm>
                  <a:off x="8728565" y="4315503"/>
                  <a:ext cx="1" cy="431365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5" name="Agrupar 84"/>
            <p:cNvGrpSpPr/>
            <p:nvPr/>
          </p:nvGrpSpPr>
          <p:grpSpPr>
            <a:xfrm>
              <a:off x="9454443" y="1778608"/>
              <a:ext cx="2065618" cy="3303844"/>
              <a:chOff x="9454443" y="1778608"/>
              <a:chExt cx="2065618" cy="3303844"/>
            </a:xfrm>
          </p:grpSpPr>
          <p:pic>
            <p:nvPicPr>
              <p:cNvPr id="10" name="Imagem 9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564212" y="1778608"/>
                <a:ext cx="1755519" cy="1768839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27" name="CaixaDeTexto 26"/>
              <p:cNvSpPr txBox="1"/>
              <p:nvPr/>
            </p:nvSpPr>
            <p:spPr>
              <a:xfrm>
                <a:off x="9454443" y="4539794"/>
                <a:ext cx="2065618" cy="542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400" dirty="0" smtClean="0">
                    <a:latin typeface="Arial Black" panose="020B0A04020102020204" pitchFamily="34" charset="0"/>
                  </a:rPr>
                  <a:t>PESSOAS/ CANAIS INFORMAIS</a:t>
                </a:r>
                <a:endParaRPr lang="pt-BR" sz="1400" dirty="0">
                  <a:latin typeface="Arial Black" panose="020B0A04020102020204" pitchFamily="34" charset="0"/>
                </a:endParaRPr>
              </a:p>
            </p:txBody>
          </p:sp>
          <p:sp>
            <p:nvSpPr>
              <p:cNvPr id="33" name="CaixaDeTexto 32"/>
              <p:cNvSpPr txBox="1"/>
              <p:nvPr/>
            </p:nvSpPr>
            <p:spPr>
              <a:xfrm>
                <a:off x="9825891" y="3556000"/>
                <a:ext cx="12827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5400" dirty="0"/>
                  <a:t>0</a:t>
                </a:r>
                <a:r>
                  <a:rPr lang="pt-BR" sz="5400" dirty="0" smtClean="0"/>
                  <a:t>0</a:t>
                </a:r>
                <a:endParaRPr lang="pt-BR" sz="5400" dirty="0"/>
              </a:p>
            </p:txBody>
          </p:sp>
          <p:grpSp>
            <p:nvGrpSpPr>
              <p:cNvPr id="84" name="Agrupar 83"/>
              <p:cNvGrpSpPr/>
              <p:nvPr/>
            </p:nvGrpSpPr>
            <p:grpSpPr>
              <a:xfrm>
                <a:off x="10461775" y="3536620"/>
                <a:ext cx="8113" cy="994565"/>
                <a:chOff x="10461775" y="3536620"/>
                <a:chExt cx="8113" cy="994565"/>
              </a:xfrm>
            </p:grpSpPr>
            <p:cxnSp>
              <p:nvCxnSpPr>
                <p:cNvPr id="57" name="Conector reto 56"/>
                <p:cNvCxnSpPr/>
                <p:nvPr/>
              </p:nvCxnSpPr>
              <p:spPr>
                <a:xfrm>
                  <a:off x="10461775" y="3536620"/>
                  <a:ext cx="0" cy="223362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Conector reto 82"/>
                <p:cNvCxnSpPr/>
                <p:nvPr/>
              </p:nvCxnSpPr>
              <p:spPr>
                <a:xfrm>
                  <a:off x="10469888" y="4307823"/>
                  <a:ext cx="0" cy="223362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prstDash val="dash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32307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16200000">
            <a:off x="-1633514" y="1032732"/>
            <a:ext cx="6859576" cy="3846050"/>
          </a:xfrm>
        </p:spPr>
        <p:txBody>
          <a:bodyPr>
            <a:normAutofit/>
          </a:bodyPr>
          <a:lstStyle/>
          <a:p>
            <a:r>
              <a:rPr lang="pt-BR" sz="6600" dirty="0" smtClean="0">
                <a:latin typeface="Arial Black" panose="020B0A04020102020204" pitchFamily="34" charset="0"/>
              </a:rPr>
              <a:t>OBRIGADO</a:t>
            </a:r>
            <a:endParaRPr lang="pt-BR" sz="9600" dirty="0">
              <a:latin typeface="Arial Black" panose="020B0A040201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474039" y="1204272"/>
            <a:ext cx="3780927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NOME DO AUTOR</a:t>
            </a:r>
          </a:p>
          <a:p>
            <a:endParaRPr lang="pt-BR" sz="20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email@gmail.com</a:t>
            </a:r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www.sitedoautor.com.br</a:t>
            </a:r>
          </a:p>
          <a:p>
            <a:endParaRPr lang="pt-BR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www.facebook.com/perfil</a:t>
            </a:r>
          </a:p>
          <a:p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@Instagram</a:t>
            </a:r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(00) 99999-9999</a:t>
            </a:r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Conector reto 5"/>
          <p:cNvCxnSpPr/>
          <p:nvPr/>
        </p:nvCxnSpPr>
        <p:spPr>
          <a:xfrm flipV="1">
            <a:off x="2112857" y="1318661"/>
            <a:ext cx="12037" cy="5539339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/>
          <p:cNvSpPr/>
          <p:nvPr/>
        </p:nvSpPr>
        <p:spPr>
          <a:xfrm>
            <a:off x="6059488" y="1204272"/>
            <a:ext cx="4555699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err="1" smtClean="0">
                <a:ea typeface="Verdana" panose="020B0604030504040204" pitchFamily="34" charset="0"/>
                <a:cs typeface="Verdana" panose="020B0604030504040204" pitchFamily="34" charset="0"/>
              </a:rPr>
              <a:t>PPGModa</a:t>
            </a:r>
            <a:r>
              <a:rPr lang="pt-BR" sz="20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2000" b="1" dirty="0" err="1" smtClean="0">
                <a:ea typeface="Verdana" panose="020B0604030504040204" pitchFamily="34" charset="0"/>
                <a:cs typeface="Verdana" panose="020B0604030504040204" pitchFamily="34" charset="0"/>
              </a:rPr>
              <a:t>Udesc</a:t>
            </a:r>
            <a:endParaRPr lang="pt-BR" sz="2000" b="1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20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ppgmoda.udesc@gmail.com</a:t>
            </a:r>
            <a:b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www.udesc.br/ceart/ppgmoda</a:t>
            </a:r>
          </a:p>
          <a:p>
            <a:endParaRPr lang="pt-BR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www.facebook.com/mestradomodaudesc</a:t>
            </a:r>
          </a:p>
          <a:p>
            <a:endParaRPr lang="pt-BR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 smtClean="0"/>
              <a:t>(48</a:t>
            </a:r>
            <a:r>
              <a:rPr lang="pt-BR" dirty="0"/>
              <a:t>) </a:t>
            </a:r>
            <a:r>
              <a:rPr lang="pt-BR" dirty="0" smtClean="0"/>
              <a:t>3664-8345</a:t>
            </a:r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05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83" r="1633" b="4178"/>
          <a:stretch/>
        </p:blipFill>
        <p:spPr>
          <a:xfrm>
            <a:off x="0" y="-31898"/>
            <a:ext cx="12238074" cy="6889899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996748" y="3863341"/>
            <a:ext cx="6171609" cy="2387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EAF282"/>
                </a:solidFill>
                <a:latin typeface="Arial Black" panose="020B0A04020102020204" pitchFamily="34" charset="0"/>
              </a:rPr>
              <a:t>ESCREVA O TÍTULO AQUI ARIAL BLACK 44</a:t>
            </a:r>
            <a:endParaRPr lang="pt-BR" dirty="0">
              <a:solidFill>
                <a:srgbClr val="EAF282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01999" y="1092200"/>
            <a:ext cx="50232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solidFill>
                  <a:srgbClr val="FF0000"/>
                </a:solidFill>
              </a:rPr>
              <a:t>IMAGEM CONCEITO AO FUNDO </a:t>
            </a:r>
            <a:r>
              <a:rPr lang="pt-BR" sz="3600" b="1" dirty="0" smtClean="0">
                <a:solidFill>
                  <a:srgbClr val="FF0000"/>
                </a:solidFill>
              </a:rPr>
              <a:t>(OPCIONAL)</a:t>
            </a:r>
          </a:p>
          <a:p>
            <a:pPr algn="ctr"/>
            <a:r>
              <a:rPr lang="pt-BR" sz="2400" dirty="0" smtClean="0">
                <a:solidFill>
                  <a:srgbClr val="FF0000"/>
                </a:solidFill>
              </a:rPr>
              <a:t> ( remetendo ao tema do trabalho)</a:t>
            </a:r>
            <a:endParaRPr lang="pt-B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47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2204" y="345876"/>
            <a:ext cx="10981623" cy="1325563"/>
          </a:xfrm>
        </p:spPr>
        <p:txBody>
          <a:bodyPr/>
          <a:lstStyle/>
          <a:p>
            <a:r>
              <a:rPr lang="pt-BR" dirty="0" smtClean="0">
                <a:latin typeface="Arial Black" panose="020B0A04020102020204" pitchFamily="34" charset="0"/>
              </a:rPr>
              <a:t>ARIAL BLACK TAM. 44</a:t>
            </a:r>
            <a:endParaRPr lang="pt-BR" dirty="0">
              <a:latin typeface="Arial Black" panose="020B0A04020102020204" pitchFamily="34" charset="0"/>
            </a:endParaRPr>
          </a:p>
        </p:txBody>
      </p:sp>
      <p:sp>
        <p:nvSpPr>
          <p:cNvPr id="6" name="Espaço Reservado para Conteúdo 5"/>
          <p:cNvSpPr txBox="1">
            <a:spLocks noGrp="1"/>
          </p:cNvSpPr>
          <p:nvPr>
            <p:ph idx="1"/>
          </p:nvPr>
        </p:nvSpPr>
        <p:spPr>
          <a:xfrm>
            <a:off x="992204" y="1671439"/>
            <a:ext cx="10240478" cy="2287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ea typeface="Verdana" panose="020B0604030504040204" pitchFamily="34" charset="0"/>
                <a:cs typeface="Verdana" panose="020B0604030504040204" pitchFamily="34" charset="0"/>
              </a:rPr>
              <a:t>Fonte sugerida para os textos: </a:t>
            </a:r>
            <a:r>
              <a:rPr lang="pt-BR" sz="2000" dirty="0" err="1">
                <a:ea typeface="Verdana" panose="020B0604030504040204" pitchFamily="34" charset="0"/>
                <a:cs typeface="Verdana" panose="020B0604030504040204" pitchFamily="34" charset="0"/>
              </a:rPr>
              <a:t>Calibri</a:t>
            </a:r>
            <a:r>
              <a:rPr lang="pt-BR" sz="2000" dirty="0">
                <a:ea typeface="Verdana" panose="020B0604030504040204" pitchFamily="34" charset="0"/>
                <a:cs typeface="Verdana" panose="020B0604030504040204" pitchFamily="34" charset="0"/>
              </a:rPr>
              <a:t>. Tam. 20.</a:t>
            </a:r>
          </a:p>
          <a:p>
            <a:pPr algn="just"/>
            <a:r>
              <a:rPr lang="pt-BR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Utilize esse espaço para inserir um pequeno texto. O texto deve ser o mais sintético possível, servindo apenas como apoio para a fala. Não ultrapasse o espaço delimitado, escreva em caixa baixa e não altere o alinhamento, a fonte, e o tamanho do texto. Divida textos maiores em mais de um slide. Se não for possível, a fonte pode ser reduzida, no máximo, ao tamanho 18. Estas configurações foram escolhidas para proporcionar uma melhor visualização. </a:t>
            </a:r>
          </a:p>
          <a:p>
            <a:pPr algn="just"/>
            <a:endParaRPr lang="pt-BR" sz="20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0" y="1277507"/>
            <a:ext cx="7873465" cy="0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221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990800" y="2375787"/>
            <a:ext cx="1022965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ea typeface="Verdana" panose="020B0604030504040204" pitchFamily="34" charset="0"/>
              </a:rPr>
              <a:t>Exemplo 1</a:t>
            </a:r>
          </a:p>
          <a:p>
            <a:pPr algn="just"/>
            <a:endParaRPr lang="pt-BR" sz="2000" dirty="0" smtClean="0">
              <a:ea typeface="Verdana" panose="020B0604030504040204" pitchFamily="34" charset="0"/>
            </a:endParaRPr>
          </a:p>
          <a:p>
            <a:pPr algn="just"/>
            <a:r>
              <a:rPr lang="pt-PT" sz="2000" dirty="0" smtClean="0">
                <a:ea typeface="Verdana" panose="020B0604030504040204" pitchFamily="34" charset="0"/>
              </a:rPr>
              <a:t>Para </a:t>
            </a:r>
            <a:r>
              <a:rPr lang="pt-PT" sz="2000" dirty="0">
                <a:ea typeface="Verdana" panose="020B0604030504040204" pitchFamily="34" charset="0"/>
              </a:rPr>
              <a:t>Sveiby (1998, p.95), “aprendizagem organizacional é um processo que ocorre através de </a:t>
            </a:r>
            <a:r>
              <a:rPr lang="pt-PT" sz="2000" i="1" dirty="0">
                <a:ea typeface="Verdana" panose="020B0604030504040204" pitchFamily="34" charset="0"/>
              </a:rPr>
              <a:t>insights</a:t>
            </a:r>
            <a:r>
              <a:rPr lang="pt-PT" sz="2000" dirty="0">
                <a:ea typeface="Verdana" panose="020B0604030504040204" pitchFamily="34" charset="0"/>
              </a:rPr>
              <a:t> compartilhados, conhecimento e modelos mentais, e se baseia no conhecimento e nas experiências passadas”. </a:t>
            </a:r>
            <a:endParaRPr lang="pt-BR" sz="2000" dirty="0">
              <a:ea typeface="Verdana" panose="020B0604030504040204" pitchFamily="34" charset="0"/>
            </a:endParaRPr>
          </a:p>
          <a:p>
            <a:pPr algn="just"/>
            <a:r>
              <a:rPr lang="pt-BR" sz="2000" dirty="0">
                <a:ea typeface="Verdana" panose="020B0604030504040204" pitchFamily="34" charset="0"/>
              </a:rPr>
              <a:t> </a:t>
            </a:r>
          </a:p>
          <a:p>
            <a:pPr algn="just"/>
            <a:r>
              <a:rPr lang="pt-BR" sz="2000" dirty="0">
                <a:ea typeface="Verdana" panose="020B0604030504040204" pitchFamily="34" charset="0"/>
              </a:rPr>
              <a:t>OU</a:t>
            </a:r>
          </a:p>
          <a:p>
            <a:pPr algn="just"/>
            <a:r>
              <a:rPr lang="pt-BR" sz="2000" b="1" dirty="0">
                <a:ea typeface="Verdana" panose="020B0604030504040204" pitchFamily="34" charset="0"/>
              </a:rPr>
              <a:t>Exemplo </a:t>
            </a:r>
            <a:r>
              <a:rPr lang="pt-BR" sz="2000" b="1" dirty="0" smtClean="0">
                <a:ea typeface="Verdana" panose="020B0604030504040204" pitchFamily="34" charset="0"/>
              </a:rPr>
              <a:t>2</a:t>
            </a:r>
          </a:p>
          <a:p>
            <a:pPr algn="just"/>
            <a:endParaRPr lang="pt-BR" sz="2000" dirty="0">
              <a:ea typeface="Verdana" panose="020B0604030504040204" pitchFamily="34" charset="0"/>
            </a:endParaRPr>
          </a:p>
          <a:p>
            <a:pPr algn="just"/>
            <a:r>
              <a:rPr lang="pt-BR" sz="2000" dirty="0">
                <a:ea typeface="Verdana" panose="020B0604030504040204" pitchFamily="34" charset="0"/>
              </a:rPr>
              <a:t> “Conhecimento é algo pessoal, isto é, formado dentro de um contexto social e individual, ou seja, não é propriedade de uma organização ou de uma coletividade” (POLANYI, 1966, p.4).</a:t>
            </a:r>
          </a:p>
        </p:txBody>
      </p:sp>
      <p:cxnSp>
        <p:nvCxnSpPr>
          <p:cNvPr id="13" name="Conector reto 12"/>
          <p:cNvCxnSpPr/>
          <p:nvPr/>
        </p:nvCxnSpPr>
        <p:spPr>
          <a:xfrm flipV="1">
            <a:off x="0" y="1277508"/>
            <a:ext cx="3821229" cy="1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971550" y="1681034"/>
            <a:ext cx="10248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Citação direta com menos de 3 linhas:</a:t>
            </a:r>
            <a:endParaRPr lang="pt-BR" sz="20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971550" y="355471"/>
            <a:ext cx="10164879" cy="1325563"/>
          </a:xfrm>
        </p:spPr>
        <p:txBody>
          <a:bodyPr/>
          <a:lstStyle/>
          <a:p>
            <a:r>
              <a:rPr lang="pt-BR" dirty="0" smtClean="0">
                <a:latin typeface="Arial Black" panose="020B0A04020102020204" pitchFamily="34" charset="0"/>
              </a:rPr>
              <a:t>CITAÇÃO</a:t>
            </a:r>
            <a:endParaRPr lang="pt-BR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79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971550" y="1944688"/>
            <a:ext cx="102489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ea typeface="Verdana" panose="020B0604030504040204" pitchFamily="34" charset="0"/>
              </a:rPr>
              <a:t>Exemplo 1:</a:t>
            </a:r>
            <a:endParaRPr lang="pt-BR" sz="2000" dirty="0">
              <a:ea typeface="Verdana" panose="020B0604030504040204" pitchFamily="34" charset="0"/>
            </a:endParaRPr>
          </a:p>
          <a:p>
            <a:pPr marL="1440000" algn="just"/>
            <a:r>
              <a:rPr lang="pt-BR" sz="2000" dirty="0">
                <a:ea typeface="Verdana" panose="020B0604030504040204" pitchFamily="34" charset="0"/>
              </a:rPr>
              <a:t>As contradições, os dilemas, as dualidades, as polaridades, as dicotomias e as oposições não são alheias ao conhecimento, pois o conhecimento em si é formado por dois componentes dicotômicos e aparentemente oposto – isto é, o conhecimento tácito e o conhecimento explícito (NONAKA; TAKEUCHI, 2008, p.19).</a:t>
            </a:r>
          </a:p>
          <a:p>
            <a:r>
              <a:rPr lang="pt-BR" sz="2000" dirty="0">
                <a:ea typeface="Verdana" panose="020B0604030504040204" pitchFamily="34" charset="0"/>
              </a:rPr>
              <a:t> </a:t>
            </a:r>
            <a:r>
              <a:rPr lang="pt-BR" sz="2000" dirty="0" smtClean="0">
                <a:ea typeface="Verdana" panose="020B0604030504040204" pitchFamily="34" charset="0"/>
              </a:rPr>
              <a:t>Ou</a:t>
            </a:r>
            <a:r>
              <a:rPr lang="pt-BR" sz="2000" dirty="0">
                <a:ea typeface="Verdana" panose="020B0604030504040204" pitchFamily="34" charset="0"/>
              </a:rPr>
              <a:t> </a:t>
            </a:r>
          </a:p>
          <a:p>
            <a:r>
              <a:rPr lang="pt-BR" sz="2000" b="1" dirty="0">
                <a:ea typeface="Verdana" panose="020B0604030504040204" pitchFamily="34" charset="0"/>
              </a:rPr>
              <a:t>Exemplo 2:</a:t>
            </a:r>
            <a:endParaRPr lang="pt-BR" sz="2000" dirty="0">
              <a:ea typeface="Verdana" panose="020B0604030504040204" pitchFamily="34" charset="0"/>
            </a:endParaRPr>
          </a:p>
          <a:p>
            <a:r>
              <a:rPr lang="pt-BR" sz="2000" b="1" dirty="0">
                <a:ea typeface="Verdana" panose="020B0604030504040204" pitchFamily="34" charset="0"/>
              </a:rPr>
              <a:t>         </a:t>
            </a:r>
            <a:r>
              <a:rPr lang="pt-BR" sz="2000" dirty="0">
                <a:ea typeface="Verdana" panose="020B0604030504040204" pitchFamily="34" charset="0"/>
              </a:rPr>
              <a:t>Para </a:t>
            </a:r>
            <a:r>
              <a:rPr lang="pt-PT" sz="2000" dirty="0">
                <a:ea typeface="Verdana" panose="020B0604030504040204" pitchFamily="34" charset="0"/>
              </a:rPr>
              <a:t>Vasconcellos (2006, p.14),</a:t>
            </a:r>
            <a:endParaRPr lang="pt-BR" sz="2000" dirty="0">
              <a:ea typeface="Verdana" panose="020B0604030504040204" pitchFamily="34" charset="0"/>
            </a:endParaRPr>
          </a:p>
          <a:p>
            <a:r>
              <a:rPr lang="pt-BR" sz="2000" dirty="0">
                <a:ea typeface="Verdana" panose="020B0604030504040204" pitchFamily="34" charset="0"/>
              </a:rPr>
              <a:t> </a:t>
            </a:r>
          </a:p>
          <a:p>
            <a:pPr marL="1440000" algn="just"/>
            <a:r>
              <a:rPr lang="pt-PT" sz="2000" dirty="0">
                <a:ea typeface="Verdana" panose="020B0604030504040204" pitchFamily="34" charset="0"/>
              </a:rPr>
              <a:t>O ambiente organizacional é o conjunto de características organizacionais que direcionam o funcionamento de toda a empresa. Essas características são os meios fundamentais para transformar a energia e os conhecimentos dos indivíduos e da organização em valor, produtividade e fatia de mercado, podendo originar produtos e serviços tangíveis.</a:t>
            </a:r>
            <a:endParaRPr lang="pt-BR" sz="2000" dirty="0">
              <a:ea typeface="Verdana" panose="020B0604030504040204" pitchFamily="34" charset="0"/>
            </a:endParaRPr>
          </a:p>
        </p:txBody>
      </p:sp>
      <p:cxnSp>
        <p:nvCxnSpPr>
          <p:cNvPr id="13" name="Conector reto 12"/>
          <p:cNvCxnSpPr/>
          <p:nvPr/>
        </p:nvCxnSpPr>
        <p:spPr>
          <a:xfrm>
            <a:off x="0" y="1267882"/>
            <a:ext cx="3821229" cy="0"/>
          </a:xfrm>
          <a:prstGeom prst="line">
            <a:avLst/>
          </a:prstGeom>
          <a:ln w="76200">
            <a:solidFill>
              <a:srgbClr val="EAF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971550" y="1617633"/>
            <a:ext cx="10248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Na citação com mais de 3 linhas adicionar recuo de 4cm:</a:t>
            </a:r>
            <a:endParaRPr lang="pt-BR" sz="20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971550" y="336250"/>
            <a:ext cx="10164879" cy="1325563"/>
          </a:xfrm>
        </p:spPr>
        <p:txBody>
          <a:bodyPr/>
          <a:lstStyle/>
          <a:p>
            <a:r>
              <a:rPr lang="pt-BR" dirty="0" smtClean="0">
                <a:latin typeface="Arial Black" panose="020B0A04020102020204" pitchFamily="34" charset="0"/>
              </a:rPr>
              <a:t>CITAÇÃO</a:t>
            </a:r>
            <a:endParaRPr lang="pt-BR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1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09532" y="2248296"/>
            <a:ext cx="598516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ea typeface="Verdana" panose="020B0604030504040204" pitchFamily="34" charset="0"/>
                <a:cs typeface="Verdana" panose="020B0604030504040204" pitchFamily="34" charset="0"/>
              </a:rPr>
              <a:t>“Este é um exemplo de citação que merece ser destacada. Deve ser colocada entre aspas e a fonte entre parênteses.” </a:t>
            </a:r>
          </a:p>
          <a:p>
            <a:pPr algn="ctr"/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(BAKHTIN, 1987, p. 388)</a:t>
            </a:r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>
            <a:off x="3946358" y="4870383"/>
            <a:ext cx="4311155" cy="63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3946357" y="1981200"/>
            <a:ext cx="4311155" cy="63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15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69"/>
          <a:stretch/>
        </p:blipFill>
        <p:spPr>
          <a:xfrm>
            <a:off x="-1" y="-12700"/>
            <a:ext cx="12192001" cy="68707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3541776" y="5206035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4617212" y="5381748"/>
            <a:ext cx="7574788" cy="92333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617212" y="5381748"/>
            <a:ext cx="751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a typeface="Verdana" panose="020B0604030504040204" pitchFamily="34" charset="0"/>
                <a:cs typeface="Verdana" panose="020B0604030504040204" pitchFamily="34" charset="0"/>
              </a:rPr>
              <a:t>Imagem 01: Nome da imagem </a:t>
            </a:r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| Fonte: www.udesc.com.br</a:t>
            </a:r>
            <a:b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Quando uma imagem merecer maior destaque, utilize este modelo de slide.</a:t>
            </a:r>
          </a:p>
          <a:p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Você pode adicionar o </a:t>
            </a:r>
            <a:r>
              <a:rPr lang="pt-BR" b="1" dirty="0" smtClean="0">
                <a:ea typeface="Verdana" panose="020B0604030504040204" pitchFamily="34" charset="0"/>
                <a:cs typeface="Verdana" panose="020B0604030504040204" pitchFamily="34" charset="0"/>
              </a:rPr>
              <a:t>título </a:t>
            </a:r>
            <a:r>
              <a:rPr lang="pt-BR" dirty="0" smtClean="0">
                <a:ea typeface="Verdana" panose="020B0604030504040204" pitchFamily="34" charset="0"/>
                <a:cs typeface="Verdana" panose="020B0604030504040204" pitchFamily="34" charset="0"/>
              </a:rPr>
              <a:t>e a fonte, bem como uma descrição curta. </a:t>
            </a:r>
            <a:endParaRPr lang="pt-BR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84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771610" y="4165315"/>
            <a:ext cx="33123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Utilize esse formato quando for necessário um pequeno texto para acompanhar a imagem. </a:t>
            </a:r>
          </a:p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Aproxime sua imagem do tamanho deste modelo, e procure manter o espaço entre ela e este texto, o título, a fonte e os limites do slide.</a:t>
            </a:r>
            <a:endParaRPr lang="pt-B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45" y="1632124"/>
            <a:ext cx="6578334" cy="43855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7771610" y="2644170"/>
            <a:ext cx="33123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Imagem 01: Nome da imagem</a:t>
            </a:r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Fonte: www.udesc.com.br</a:t>
            </a:r>
            <a:endParaRPr lang="pt-B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57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16" y="424457"/>
            <a:ext cx="4312506" cy="287500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16" y="3557292"/>
            <a:ext cx="4312506" cy="2875004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5606784" y="2122214"/>
            <a:ext cx="560664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Utilize esse formato quando for necessário um pequeno texto para acompanhar a imagem. </a:t>
            </a:r>
          </a:p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Aproxime sua imagem do tamanho deste modelo, e procure manter o espaço entre ela e este texto, o título, a fonte e os limites do slide.</a:t>
            </a:r>
            <a:endParaRPr lang="pt-B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606784" y="5255050"/>
            <a:ext cx="560664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Utilize esse formato quando for necessário um pequeno texto para acompanhar a imagem. </a:t>
            </a:r>
          </a:p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Aproxime sua imagem do tamanho deste modelo, e procure manter o espaço entre ela e este texto, o título, a fonte e os limites do slide.</a:t>
            </a:r>
            <a:endParaRPr lang="pt-B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606784" y="4466820"/>
            <a:ext cx="56835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Imagem 01: Nome da imagem</a:t>
            </a:r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Fonte: www.udesc.com.br</a:t>
            </a:r>
            <a:endParaRPr lang="pt-B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606784" y="1333984"/>
            <a:ext cx="56835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Imagem 01: Nome da imagem</a:t>
            </a:r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/>
            <a:r>
              <a:rPr lang="pt-BR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Fonte: www.udesc.com.br</a:t>
            </a:r>
            <a:endParaRPr lang="pt-BR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3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3009</TotalTime>
  <Words>825</Words>
  <Application>Microsoft Office PowerPoint</Application>
  <PresentationFormat>Personalizar</PresentationFormat>
  <Paragraphs>120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TÍTULO AQUI ARIAL BLACK 44 subtítulo aqui Arial 40</vt:lpstr>
      <vt:lpstr>Apresentação do PowerPoint</vt:lpstr>
      <vt:lpstr>ARIAL BLACK TAM. 44</vt:lpstr>
      <vt:lpstr>CITAÇÃO</vt:lpstr>
      <vt:lpstr>CITAÇÃO</vt:lpstr>
      <vt:lpstr>Apresentação do PowerPoint</vt:lpstr>
      <vt:lpstr>Apresentação do PowerPoint</vt:lpstr>
      <vt:lpstr>Apresentação do PowerPoint</vt:lpstr>
      <vt:lpstr>Apresentação do PowerPoint</vt:lpstr>
      <vt:lpstr>TABELAS</vt:lpstr>
      <vt:lpstr>Apresentação do PowerPoint</vt:lpstr>
      <vt:lpstr>Apresentação do PowerPoint</vt:lpstr>
      <vt:lpstr>Apresentação do PowerPoint</vt:lpstr>
      <vt:lpstr>Apresentação do PowerPoint</vt:lpstr>
      <vt:lpstr>OBRIGADO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</dc:title>
  <dc:creator>Sheila</dc:creator>
  <cp:lastModifiedBy>GISELE LIMA DOS SANTOS</cp:lastModifiedBy>
  <cp:revision>48</cp:revision>
  <dcterms:created xsi:type="dcterms:W3CDTF">2019-02-21T14:27:55Z</dcterms:created>
  <dcterms:modified xsi:type="dcterms:W3CDTF">2019-12-09T11:21:45Z</dcterms:modified>
</cp:coreProperties>
</file>