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1"/>
  </p:notesMasterIdLst>
  <p:sldIdLst>
    <p:sldId id="256" r:id="rId2"/>
    <p:sldId id="633" r:id="rId3"/>
    <p:sldId id="421" r:id="rId4"/>
    <p:sldId id="622" r:id="rId5"/>
    <p:sldId id="492" r:id="rId6"/>
    <p:sldId id="493" r:id="rId7"/>
    <p:sldId id="494" r:id="rId8"/>
    <p:sldId id="506" r:id="rId9"/>
    <p:sldId id="507" r:id="rId10"/>
    <p:sldId id="508" r:id="rId11"/>
    <p:sldId id="509" r:id="rId12"/>
    <p:sldId id="268" r:id="rId13"/>
    <p:sldId id="623" r:id="rId14"/>
    <p:sldId id="487" r:id="rId15"/>
    <p:sldId id="632" r:id="rId16"/>
    <p:sldId id="629" r:id="rId17"/>
    <p:sldId id="631" r:id="rId18"/>
    <p:sldId id="440" r:id="rId19"/>
    <p:sldId id="270" r:id="rId20"/>
    <p:sldId id="443" r:id="rId21"/>
    <p:sldId id="466" r:id="rId22"/>
    <p:sldId id="628" r:id="rId23"/>
    <p:sldId id="504" r:id="rId24"/>
    <p:sldId id="490" r:id="rId25"/>
    <p:sldId id="272" r:id="rId26"/>
    <p:sldId id="273" r:id="rId27"/>
    <p:sldId id="274" r:id="rId28"/>
    <p:sldId id="259" r:id="rId29"/>
    <p:sldId id="360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4C0EEA-A812-4AF1-A746-7E821260E395}" v="2097" dt="2023-03-21T13:38:43.0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2883" autoAdjust="0"/>
  </p:normalViewPr>
  <p:slideViewPr>
    <p:cSldViewPr>
      <p:cViewPr varScale="1">
        <p:scale>
          <a:sx n="72" d="100"/>
          <a:sy n="72" d="100"/>
        </p:scale>
        <p:origin x="122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31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F2AB5-2748-4F52-9486-4594A13C401C}" type="datetimeFigureOut">
              <a:rPr lang="pt-BR" smtClean="0"/>
              <a:pPr/>
              <a:t>21/03/2023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1A64C-329E-457A-B02A-E28106937C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64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C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E567-71D9-49F9-9C5E-925A03195B74}" type="datetimeFigureOut">
              <a:rPr lang="pt-BR" smtClean="0"/>
              <a:pPr/>
              <a:t>21/03/2023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1318-F62B-4BD9-9E6C-50AAF9A004C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6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E567-71D9-49F9-9C5E-925A03195B74}" type="datetimeFigureOut">
              <a:rPr lang="pt-BR" smtClean="0"/>
              <a:pPr/>
              <a:t>21/03/2023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1318-F62B-4BD9-9E6C-50AAF9A004C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0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97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8CD48-C910-4EFF-B518-823E612AD000}" type="datetimeFigureOut">
              <a:rPr lang="pt-BR" smtClean="0"/>
              <a:pPr/>
              <a:t>21/03/2023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D16B7-6235-491E-8208-7E788F4D8E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68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cerramento e co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0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9824-0965-4CE4-BF54-FEB7015B0422}" type="datetimeFigureOut">
              <a:rPr lang="pt-BR" smtClean="0"/>
              <a:pPr/>
              <a:t>21/03/2023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D85A3-1896-41CC-AFC3-2A0D1282DE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1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33021-C85F-4FF2-A843-9B07F6C06757}" type="datetimeFigureOut">
              <a:rPr lang="pt-BR" smtClean="0"/>
              <a:pPr/>
              <a:t>21/03/2023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587AD-C831-49F1-A4EF-1378415ADE9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Data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6BE567-71D9-49F9-9C5E-925A03195B74}" type="datetimeFigureOut">
              <a:rPr lang="pt-BR" smtClean="0"/>
              <a:pPr/>
              <a:t>21/03/2023</a:t>
            </a:fld>
            <a:endParaRPr lang="pt-BR"/>
          </a:p>
        </p:txBody>
      </p:sp>
      <p:sp>
        <p:nvSpPr>
          <p:cNvPr id="10" name="Espaço Reservado para Número de Slide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311318-F62B-4BD9-9E6C-50AAF9A004C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0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4" r:id="rId2"/>
    <p:sldLayoutId id="2147483689" r:id="rId3"/>
    <p:sldLayoutId id="2147483690" r:id="rId4"/>
    <p:sldLayoutId id="2147483694" r:id="rId5"/>
    <p:sldLayoutId id="214748369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2.camara.leg.br/legin/fed/medpro/1990/medidaprovisoria-150-15-marco-1990-370445-norma-pe.html" TargetMode="External"/><Relationship Id="rId7" Type="http://schemas.openxmlformats.org/officeDocument/2006/relationships/hyperlink" Target="https://www.in.gov.br/web/guest/materia/-/asset_publisher/Kujrw0TZC2Mb/content/id/68157853/do1-2019-03-22-portaria-n-60-de-20-de-marco-de-2019-68157790" TargetMode="External"/><Relationship Id="rId2" Type="http://schemas.openxmlformats.org/officeDocument/2006/relationships/hyperlink" Target="https://www2.camara.leg.br/legin/fed/decret/1950-1959/decreto-29741-11-julho-1951-336144-norma-pe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ad.capes.gov.br/ato-administrativo-detalhar?idAtoAdmElastic=1051" TargetMode="External"/><Relationship Id="rId5" Type="http://schemas.openxmlformats.org/officeDocument/2006/relationships/hyperlink" Target="http://ojs.rbpg.capes.gov.br/index.php/rbpg/article/view/87/83" TargetMode="External"/><Relationship Id="rId4" Type="http://schemas.openxmlformats.org/officeDocument/2006/relationships/hyperlink" Target="https://www2.camara.leg.br/legin/fed/lei/1990/lei-8028-12-abril-1990-372178-norma-pl.htm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-315416"/>
            <a:ext cx="8134672" cy="2448272"/>
          </a:xfrm>
        </p:spPr>
        <p:txBody>
          <a:bodyPr>
            <a:normAutofit/>
          </a:bodyPr>
          <a:lstStyle/>
          <a:p>
            <a:pPr algn="ctr"/>
            <a:r>
              <a:rPr lang="pt-BR" sz="2900" b="1" dirty="0">
                <a:solidFill>
                  <a:schemeClr val="bg1"/>
                </a:solidFill>
              </a:rPr>
              <a:t>Coordenação da Área de Enfermagem 2021  - 2024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03848" y="4149080"/>
            <a:ext cx="5760640" cy="46487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FE35326-5EB4-880E-BB04-B2542A920D0E}"/>
              </a:ext>
            </a:extLst>
          </p:cNvPr>
          <p:cNvSpPr txBox="1"/>
          <p:nvPr/>
        </p:nvSpPr>
        <p:spPr>
          <a:xfrm>
            <a:off x="5442361" y="3975774"/>
            <a:ext cx="5237990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b="1" dirty="0">
                <a:solidFill>
                  <a:schemeClr val="bg1"/>
                </a:solidFill>
                <a:latin typeface="Calibri Light"/>
                <a:cs typeface="Calibri"/>
              </a:rPr>
              <a:t>Coordenadora </a:t>
            </a:r>
            <a:endParaRPr lang="pt-BR"/>
          </a:p>
          <a:p>
            <a:pPr>
              <a:lnSpc>
                <a:spcPct val="150000"/>
              </a:lnSpc>
            </a:pPr>
            <a:r>
              <a:rPr lang="pt-BR" sz="1400" b="1" dirty="0">
                <a:solidFill>
                  <a:schemeClr val="bg1"/>
                </a:solidFill>
                <a:latin typeface="Calibri Light"/>
                <a:cs typeface="Calibri"/>
              </a:rPr>
              <a:t>Ana Karina Bezerra Pinheiro (UFC)</a:t>
            </a:r>
          </a:p>
          <a:p>
            <a:pPr>
              <a:lnSpc>
                <a:spcPct val="150000"/>
              </a:lnSpc>
            </a:pPr>
            <a:r>
              <a:rPr lang="pt-BR" sz="1400" b="1" dirty="0">
                <a:solidFill>
                  <a:schemeClr val="bg1"/>
                </a:solidFill>
                <a:latin typeface="Calibri Light"/>
                <a:cs typeface="Calibri"/>
              </a:rPr>
              <a:t>Coordenador Adjunto de Programas Acadêmicos </a:t>
            </a:r>
          </a:p>
          <a:p>
            <a:pPr>
              <a:lnSpc>
                <a:spcPct val="150000"/>
              </a:lnSpc>
            </a:pPr>
            <a:r>
              <a:rPr lang="pt-BR" sz="1400" b="1" dirty="0">
                <a:solidFill>
                  <a:schemeClr val="bg1"/>
                </a:solidFill>
                <a:latin typeface="Calibri Light"/>
                <a:cs typeface="Calibri"/>
              </a:rPr>
              <a:t>Agnes </a:t>
            </a:r>
            <a:r>
              <a:rPr lang="pt-BR" sz="1400" b="1" dirty="0" err="1">
                <a:solidFill>
                  <a:schemeClr val="bg1"/>
                </a:solidFill>
                <a:latin typeface="Calibri Light"/>
                <a:cs typeface="Calibri"/>
              </a:rPr>
              <a:t>Olschowsky</a:t>
            </a:r>
            <a:r>
              <a:rPr lang="pt-BR" sz="1400" b="1" dirty="0">
                <a:solidFill>
                  <a:schemeClr val="bg1"/>
                </a:solidFill>
                <a:latin typeface="Calibri Light"/>
                <a:cs typeface="Calibri"/>
              </a:rPr>
              <a:t> (UFRGS)</a:t>
            </a:r>
          </a:p>
          <a:p>
            <a:pPr>
              <a:lnSpc>
                <a:spcPct val="150000"/>
              </a:lnSpc>
            </a:pPr>
            <a:r>
              <a:rPr lang="pt-BR" sz="1400" b="1" dirty="0">
                <a:solidFill>
                  <a:schemeClr val="bg1"/>
                </a:solidFill>
                <a:latin typeface="Calibri Light"/>
                <a:cs typeface="Calibri"/>
              </a:rPr>
              <a:t>Coordenadora Adjunta de Programas Profissionais </a:t>
            </a:r>
          </a:p>
          <a:p>
            <a:pPr>
              <a:lnSpc>
                <a:spcPct val="150000"/>
              </a:lnSpc>
            </a:pPr>
            <a:r>
              <a:rPr lang="pt-BR" sz="1400" b="1" dirty="0">
                <a:solidFill>
                  <a:schemeClr val="bg1"/>
                </a:solidFill>
                <a:latin typeface="Calibri Light"/>
                <a:cs typeface="Calibri"/>
              </a:rPr>
              <a:t>Luciana Mara Monti Fonseca (USP)</a:t>
            </a:r>
          </a:p>
          <a:p>
            <a:endParaRPr lang="pt-BR" sz="1400" b="1" dirty="0">
              <a:solidFill>
                <a:schemeClr val="bg1"/>
              </a:solidFill>
              <a:latin typeface="Calibri Light"/>
              <a:cs typeface="Calibri"/>
            </a:endParaRPr>
          </a:p>
          <a:p>
            <a:endParaRPr lang="pt-BR" sz="1400" b="1" dirty="0">
              <a:solidFill>
                <a:schemeClr val="bg1"/>
              </a:solidFill>
              <a:latin typeface="Calibri Light"/>
              <a:cs typeface="Calibri"/>
            </a:endParaRPr>
          </a:p>
        </p:txBody>
      </p:sp>
      <p:pic>
        <p:nvPicPr>
          <p:cNvPr id="7" name="Imagem 4">
            <a:extLst>
              <a:ext uri="{FF2B5EF4-FFF2-40B4-BE49-F238E27FC236}">
                <a16:creationId xmlns:a16="http://schemas.microsoft.com/office/drawing/2014/main" id="{3A1C1D1D-C0E9-1BB6-A702-46DA120B5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72" y="4502090"/>
            <a:ext cx="10287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36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57585AD-B9CC-4791-B31C-11C4BCC9E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pic>
        <p:nvPicPr>
          <p:cNvPr id="6" name="Imagem 6" descr="Tabela&#10;&#10;Descrição gerada automaticamente">
            <a:extLst>
              <a:ext uri="{FF2B5EF4-FFF2-40B4-BE49-F238E27FC236}">
                <a16:creationId xmlns:a16="http://schemas.microsoft.com/office/drawing/2014/main" id="{0996BAB5-70FE-1859-4A97-838042903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10" y="1464154"/>
            <a:ext cx="8738557" cy="490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1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DBBC5623-A0AA-2782-1D25-640D61D22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pic>
        <p:nvPicPr>
          <p:cNvPr id="16" name="Imagem 16" descr="Tabela&#10;&#10;Descrição gerada automaticamente">
            <a:extLst>
              <a:ext uri="{FF2B5EF4-FFF2-40B4-BE49-F238E27FC236}">
                <a16:creationId xmlns:a16="http://schemas.microsoft.com/office/drawing/2014/main" id="{40B2B092-9D47-304F-0175-D08DE76263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6" t="16269" r="4124" b="23476"/>
          <a:stretch/>
        </p:blipFill>
        <p:spPr>
          <a:xfrm>
            <a:off x="123644" y="1800056"/>
            <a:ext cx="8911307" cy="326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45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033274" y="1412427"/>
            <a:ext cx="4659086" cy="4282718"/>
            <a:chOff x="551605" y="653143"/>
            <a:chExt cx="6212114" cy="5994400"/>
          </a:xfrm>
        </p:grpSpPr>
        <p:pic>
          <p:nvPicPr>
            <p:cNvPr id="3" name="Imagem 2"/>
            <p:cNvPicPr/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31220" t="49258" r="48495" b="15917"/>
            <a:stretch/>
          </p:blipFill>
          <p:spPr bwMode="auto">
            <a:xfrm>
              <a:off x="551605" y="653143"/>
              <a:ext cx="6212114" cy="5994400"/>
            </a:xfrm>
            <a:prstGeom prst="rect">
              <a:avLst/>
            </a:prstGeom>
            <a:ln>
              <a:noFill/>
            </a:ln>
            <a:effectLst>
              <a:softEdge rad="254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Fluxograma: Conector 3"/>
            <p:cNvSpPr/>
            <p:nvPr/>
          </p:nvSpPr>
          <p:spPr>
            <a:xfrm>
              <a:off x="6096004" y="2206176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5" name="Fluxograma: Conector 4"/>
            <p:cNvSpPr/>
            <p:nvPr/>
          </p:nvSpPr>
          <p:spPr>
            <a:xfrm>
              <a:off x="5595267" y="1995725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6" name="Fluxograma: Conector 5"/>
            <p:cNvSpPr/>
            <p:nvPr/>
          </p:nvSpPr>
          <p:spPr>
            <a:xfrm>
              <a:off x="5334004" y="2358576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7" name="Fluxograma: Conector 6"/>
            <p:cNvSpPr/>
            <p:nvPr/>
          </p:nvSpPr>
          <p:spPr>
            <a:xfrm>
              <a:off x="1995716" y="1981208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8" name="Fluxograma: Conector 7"/>
            <p:cNvSpPr/>
            <p:nvPr/>
          </p:nvSpPr>
          <p:spPr>
            <a:xfrm>
              <a:off x="1763490" y="1981206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9" name="Fluxograma: Conector 8"/>
            <p:cNvSpPr/>
            <p:nvPr/>
          </p:nvSpPr>
          <p:spPr>
            <a:xfrm>
              <a:off x="5885554" y="2402118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0" name="Fluxograma: Conector 9"/>
            <p:cNvSpPr/>
            <p:nvPr/>
          </p:nvSpPr>
          <p:spPr>
            <a:xfrm>
              <a:off x="6030694" y="2416632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1" name="Fluxograma: Conector 10"/>
            <p:cNvSpPr/>
            <p:nvPr/>
          </p:nvSpPr>
          <p:spPr>
            <a:xfrm>
              <a:off x="5130805" y="3272973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2" name="Fluxograma: Conector 11"/>
            <p:cNvSpPr/>
            <p:nvPr/>
          </p:nvSpPr>
          <p:spPr>
            <a:xfrm>
              <a:off x="5319486" y="3272975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3" name="Fluxograma: Conector 12"/>
            <p:cNvSpPr/>
            <p:nvPr/>
          </p:nvSpPr>
          <p:spPr>
            <a:xfrm>
              <a:off x="4347037" y="3708404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4" name="Fluxograma: Conector 13"/>
            <p:cNvSpPr/>
            <p:nvPr/>
          </p:nvSpPr>
          <p:spPr>
            <a:xfrm>
              <a:off x="5493665" y="4187382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5" name="Fluxograma: Conector 14"/>
            <p:cNvSpPr/>
            <p:nvPr/>
          </p:nvSpPr>
          <p:spPr>
            <a:xfrm>
              <a:off x="4985662" y="4651834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6" name="Fluxograma: Conector 15"/>
            <p:cNvSpPr/>
            <p:nvPr/>
          </p:nvSpPr>
          <p:spPr>
            <a:xfrm>
              <a:off x="5130803" y="4651832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7" name="Fluxograma: Conector 16"/>
            <p:cNvSpPr/>
            <p:nvPr/>
          </p:nvSpPr>
          <p:spPr>
            <a:xfrm>
              <a:off x="3984175" y="4579256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8" name="Fluxograma: Conector 17"/>
            <p:cNvSpPr/>
            <p:nvPr/>
          </p:nvSpPr>
          <p:spPr>
            <a:xfrm>
              <a:off x="4013206" y="4405087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9" name="Fluxograma: Conector 18"/>
            <p:cNvSpPr/>
            <p:nvPr/>
          </p:nvSpPr>
          <p:spPr>
            <a:xfrm>
              <a:off x="4114801" y="4535715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20" name="Fluxograma: Conector 19"/>
            <p:cNvSpPr/>
            <p:nvPr/>
          </p:nvSpPr>
          <p:spPr>
            <a:xfrm>
              <a:off x="3795484" y="4898577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21" name="Fluxograma: Conector 20"/>
            <p:cNvSpPr/>
            <p:nvPr/>
          </p:nvSpPr>
          <p:spPr>
            <a:xfrm>
              <a:off x="3766467" y="5290458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22" name="Fluxograma: Conector 21"/>
            <p:cNvSpPr/>
            <p:nvPr/>
          </p:nvSpPr>
          <p:spPr>
            <a:xfrm>
              <a:off x="3911605" y="5319490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23" name="Fluxograma: Conector 22"/>
            <p:cNvSpPr/>
            <p:nvPr/>
          </p:nvSpPr>
          <p:spPr>
            <a:xfrm>
              <a:off x="3331036" y="5711373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24" name="Fluxograma: Conector 23"/>
            <p:cNvSpPr/>
            <p:nvPr/>
          </p:nvSpPr>
          <p:spPr>
            <a:xfrm>
              <a:off x="3548752" y="5464638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25" name="Fluxograma: Conector 24"/>
            <p:cNvSpPr/>
            <p:nvPr/>
          </p:nvSpPr>
          <p:spPr>
            <a:xfrm>
              <a:off x="3447145" y="5580747"/>
              <a:ext cx="130625" cy="159654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26" name="Fluxograma: Conector 25"/>
            <p:cNvSpPr/>
            <p:nvPr/>
          </p:nvSpPr>
          <p:spPr>
            <a:xfrm>
              <a:off x="4172869" y="4361553"/>
              <a:ext cx="130625" cy="159654"/>
            </a:xfrm>
            <a:prstGeom prst="flowChartConnector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27" name="Fluxograma: Conector 26"/>
            <p:cNvSpPr/>
            <p:nvPr/>
          </p:nvSpPr>
          <p:spPr>
            <a:xfrm>
              <a:off x="4078526" y="5283206"/>
              <a:ext cx="130625" cy="159654"/>
            </a:xfrm>
            <a:prstGeom prst="flowChartConnector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28" name="Fluxograma: Conector 27"/>
            <p:cNvSpPr/>
            <p:nvPr/>
          </p:nvSpPr>
          <p:spPr>
            <a:xfrm>
              <a:off x="2968183" y="1995722"/>
              <a:ext cx="130625" cy="159654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29" name="Fluxograma: Conector 28"/>
            <p:cNvSpPr/>
            <p:nvPr/>
          </p:nvSpPr>
          <p:spPr>
            <a:xfrm>
              <a:off x="3643097" y="2002982"/>
              <a:ext cx="130625" cy="159654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0" name="Fluxograma: Conector 29"/>
            <p:cNvSpPr/>
            <p:nvPr/>
          </p:nvSpPr>
          <p:spPr>
            <a:xfrm>
              <a:off x="4746183" y="2046524"/>
              <a:ext cx="130625" cy="159654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1" name="Fluxograma: Conector 30"/>
            <p:cNvSpPr/>
            <p:nvPr/>
          </p:nvSpPr>
          <p:spPr>
            <a:xfrm>
              <a:off x="5602531" y="2191664"/>
              <a:ext cx="130625" cy="159654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2" name="Fluxograma: Conector 31"/>
            <p:cNvSpPr/>
            <p:nvPr/>
          </p:nvSpPr>
          <p:spPr>
            <a:xfrm>
              <a:off x="5747669" y="2090066"/>
              <a:ext cx="130625" cy="159654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3" name="Fluxograma: Conector 32"/>
            <p:cNvSpPr/>
            <p:nvPr/>
          </p:nvSpPr>
          <p:spPr>
            <a:xfrm>
              <a:off x="6139562" y="2815776"/>
              <a:ext cx="130625" cy="159654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4" name="Fluxograma: Conector 33"/>
            <p:cNvSpPr/>
            <p:nvPr/>
          </p:nvSpPr>
          <p:spPr>
            <a:xfrm>
              <a:off x="5979902" y="2960924"/>
              <a:ext cx="130625" cy="159654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5" name="Fluxograma: Conector 34"/>
            <p:cNvSpPr/>
            <p:nvPr/>
          </p:nvSpPr>
          <p:spPr>
            <a:xfrm>
              <a:off x="3294751" y="4296239"/>
              <a:ext cx="130625" cy="159654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6" name="Fluxograma: Conector 35"/>
            <p:cNvSpPr/>
            <p:nvPr/>
          </p:nvSpPr>
          <p:spPr>
            <a:xfrm>
              <a:off x="3294751" y="4107548"/>
              <a:ext cx="130625" cy="159654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7" name="Fluxograma: Conector 36"/>
            <p:cNvSpPr/>
            <p:nvPr/>
          </p:nvSpPr>
          <p:spPr>
            <a:xfrm>
              <a:off x="4194640" y="3715669"/>
              <a:ext cx="130625" cy="159654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8" name="Fluxograma: Conector 37"/>
            <p:cNvSpPr/>
            <p:nvPr/>
          </p:nvSpPr>
          <p:spPr>
            <a:xfrm>
              <a:off x="4702642" y="3802748"/>
              <a:ext cx="130625" cy="159654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9" name="Fluxograma: Conector 38"/>
            <p:cNvSpPr/>
            <p:nvPr/>
          </p:nvSpPr>
          <p:spPr>
            <a:xfrm>
              <a:off x="4862293" y="3817268"/>
              <a:ext cx="130625" cy="159654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40" name="Fluxograma: Conector 39"/>
            <p:cNvSpPr/>
            <p:nvPr/>
          </p:nvSpPr>
          <p:spPr>
            <a:xfrm>
              <a:off x="5050981" y="4818752"/>
              <a:ext cx="130625" cy="159654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41" name="Fluxograma: Conector 40"/>
            <p:cNvSpPr/>
            <p:nvPr/>
          </p:nvSpPr>
          <p:spPr>
            <a:xfrm>
              <a:off x="3904355" y="4818749"/>
              <a:ext cx="130625" cy="159654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42" name="Fluxograma: Conector 41"/>
            <p:cNvSpPr/>
            <p:nvPr/>
          </p:nvSpPr>
          <p:spPr>
            <a:xfrm>
              <a:off x="4209155" y="4673609"/>
              <a:ext cx="130625" cy="159654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43" name="Fluxograma: Conector 42"/>
            <p:cNvSpPr/>
            <p:nvPr/>
          </p:nvSpPr>
          <p:spPr>
            <a:xfrm>
              <a:off x="5196126" y="4818748"/>
              <a:ext cx="130625" cy="159654"/>
            </a:xfrm>
            <a:prstGeom prst="flowChartConnector">
              <a:avLst/>
            </a:prstGeom>
            <a:solidFill>
              <a:srgbClr val="FD0A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44" name="Fluxograma: Conector 43"/>
            <p:cNvSpPr/>
            <p:nvPr/>
          </p:nvSpPr>
          <p:spPr>
            <a:xfrm>
              <a:off x="4259954" y="4506692"/>
              <a:ext cx="130625" cy="159654"/>
            </a:xfrm>
            <a:prstGeom prst="flowChartConnector">
              <a:avLst/>
            </a:prstGeom>
            <a:solidFill>
              <a:srgbClr val="FD0A0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45" name="Fluxograma: Conector 44"/>
            <p:cNvSpPr/>
            <p:nvPr/>
          </p:nvSpPr>
          <p:spPr>
            <a:xfrm rot="10800000">
              <a:off x="5181606" y="2576286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46" name="Fluxograma: Conector 45"/>
            <p:cNvSpPr/>
            <p:nvPr/>
          </p:nvSpPr>
          <p:spPr>
            <a:xfrm rot="10800000">
              <a:off x="5754923" y="2278741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47" name="Fluxograma: Conector 46"/>
            <p:cNvSpPr/>
            <p:nvPr/>
          </p:nvSpPr>
          <p:spPr>
            <a:xfrm rot="10800000">
              <a:off x="5682354" y="2423882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48" name="Fluxograma: Conector 47"/>
            <p:cNvSpPr/>
            <p:nvPr/>
          </p:nvSpPr>
          <p:spPr>
            <a:xfrm rot="10800000">
              <a:off x="6248408" y="2264237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49" name="Fluxograma: Conector 48"/>
            <p:cNvSpPr/>
            <p:nvPr/>
          </p:nvSpPr>
          <p:spPr>
            <a:xfrm rot="10800000">
              <a:off x="6204862" y="2452920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50" name="Fluxograma: Conector 49"/>
            <p:cNvSpPr/>
            <p:nvPr/>
          </p:nvSpPr>
          <p:spPr>
            <a:xfrm rot="10800000">
              <a:off x="5566230" y="2627088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51" name="Fluxograma: Conector 50"/>
            <p:cNvSpPr/>
            <p:nvPr/>
          </p:nvSpPr>
          <p:spPr>
            <a:xfrm rot="10800000">
              <a:off x="5754921" y="2598060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52" name="Fluxograma: Conector 51"/>
            <p:cNvSpPr/>
            <p:nvPr/>
          </p:nvSpPr>
          <p:spPr>
            <a:xfrm rot="10800000">
              <a:off x="5334006" y="3047997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53" name="Fluxograma: Conector 52"/>
            <p:cNvSpPr/>
            <p:nvPr/>
          </p:nvSpPr>
          <p:spPr>
            <a:xfrm rot="10800000">
              <a:off x="5537202" y="3062508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54" name="Fluxograma: Conector 53"/>
            <p:cNvSpPr/>
            <p:nvPr/>
          </p:nvSpPr>
          <p:spPr>
            <a:xfrm rot="10800000">
              <a:off x="3331038" y="3251202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55" name="Fluxograma: Conector 54"/>
            <p:cNvSpPr/>
            <p:nvPr/>
          </p:nvSpPr>
          <p:spPr>
            <a:xfrm rot="10800000">
              <a:off x="3998692" y="3933364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56" name="Fluxograma: Conector 55"/>
            <p:cNvSpPr/>
            <p:nvPr/>
          </p:nvSpPr>
          <p:spPr>
            <a:xfrm rot="10800000">
              <a:off x="4158354" y="3918860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57" name="Fluxograma: Conector 56"/>
            <p:cNvSpPr/>
            <p:nvPr/>
          </p:nvSpPr>
          <p:spPr>
            <a:xfrm rot="10800000">
              <a:off x="5130810" y="3991429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58" name="Fluxograma: Conector 57"/>
            <p:cNvSpPr/>
            <p:nvPr/>
          </p:nvSpPr>
          <p:spPr>
            <a:xfrm rot="10800000">
              <a:off x="5304978" y="4005941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59" name="Fluxograma: Conector 58"/>
            <p:cNvSpPr/>
            <p:nvPr/>
          </p:nvSpPr>
          <p:spPr>
            <a:xfrm rot="10800000">
              <a:off x="5261436" y="4673601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60" name="Fluxograma: Conector 59"/>
            <p:cNvSpPr/>
            <p:nvPr/>
          </p:nvSpPr>
          <p:spPr>
            <a:xfrm rot="10800000">
              <a:off x="5261436" y="4513937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61" name="Fluxograma: Conector 60"/>
            <p:cNvSpPr/>
            <p:nvPr/>
          </p:nvSpPr>
          <p:spPr>
            <a:xfrm rot="10800000">
              <a:off x="5421090" y="4586523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62" name="Fluxograma: Conector 61"/>
            <p:cNvSpPr/>
            <p:nvPr/>
          </p:nvSpPr>
          <p:spPr>
            <a:xfrm rot="10800000">
              <a:off x="4332522" y="4412336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63" name="Fluxograma: Conector 62"/>
            <p:cNvSpPr/>
            <p:nvPr/>
          </p:nvSpPr>
          <p:spPr>
            <a:xfrm rot="10800000">
              <a:off x="4484922" y="4390568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64" name="Fluxograma: Conector 63"/>
            <p:cNvSpPr/>
            <p:nvPr/>
          </p:nvSpPr>
          <p:spPr>
            <a:xfrm rot="10800000">
              <a:off x="4397838" y="4564736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65" name="Fluxograma: Conector 64"/>
            <p:cNvSpPr/>
            <p:nvPr/>
          </p:nvSpPr>
          <p:spPr>
            <a:xfrm rot="10800000">
              <a:off x="4557492" y="4564736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66" name="Fluxograma: Conector 65"/>
            <p:cNvSpPr/>
            <p:nvPr/>
          </p:nvSpPr>
          <p:spPr>
            <a:xfrm rot="10800000">
              <a:off x="4354296" y="4724390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67" name="Fluxograma: Conector 66"/>
            <p:cNvSpPr/>
            <p:nvPr/>
          </p:nvSpPr>
          <p:spPr>
            <a:xfrm rot="10800000">
              <a:off x="4513950" y="4724390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68" name="Fluxograma: Conector 67"/>
            <p:cNvSpPr/>
            <p:nvPr/>
          </p:nvSpPr>
          <p:spPr>
            <a:xfrm rot="10800000">
              <a:off x="4659096" y="4695362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69" name="Fluxograma: Conector 68"/>
            <p:cNvSpPr/>
            <p:nvPr/>
          </p:nvSpPr>
          <p:spPr>
            <a:xfrm rot="10800000">
              <a:off x="4310754" y="4869533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70" name="Fluxograma: Conector 69"/>
            <p:cNvSpPr/>
            <p:nvPr/>
          </p:nvSpPr>
          <p:spPr>
            <a:xfrm rot="10800000">
              <a:off x="4470408" y="4869530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71" name="Fluxograma: Conector 70"/>
            <p:cNvSpPr/>
            <p:nvPr/>
          </p:nvSpPr>
          <p:spPr>
            <a:xfrm rot="10800000">
              <a:off x="4644577" y="4869531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72" name="Fluxograma: Conector 71"/>
            <p:cNvSpPr/>
            <p:nvPr/>
          </p:nvSpPr>
          <p:spPr>
            <a:xfrm rot="10800000">
              <a:off x="4775204" y="4796960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73" name="Fluxograma: Conector 72"/>
            <p:cNvSpPr/>
            <p:nvPr/>
          </p:nvSpPr>
          <p:spPr>
            <a:xfrm rot="10800000">
              <a:off x="3933381" y="5072736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74" name="Fluxograma: Conector 73"/>
            <p:cNvSpPr/>
            <p:nvPr/>
          </p:nvSpPr>
          <p:spPr>
            <a:xfrm rot="10800000">
              <a:off x="4034984" y="4927595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75" name="Fluxograma: Conector 74"/>
            <p:cNvSpPr/>
            <p:nvPr/>
          </p:nvSpPr>
          <p:spPr>
            <a:xfrm rot="10800000">
              <a:off x="4093042" y="5087250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76" name="Fluxograma: Conector 75"/>
            <p:cNvSpPr/>
            <p:nvPr/>
          </p:nvSpPr>
          <p:spPr>
            <a:xfrm rot="10800000">
              <a:off x="4194636" y="5450101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77" name="Fluxograma: Conector 76"/>
            <p:cNvSpPr/>
            <p:nvPr/>
          </p:nvSpPr>
          <p:spPr>
            <a:xfrm rot="10800000">
              <a:off x="3657613" y="5682335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78" name="Fluxograma: Conector 77"/>
            <p:cNvSpPr/>
            <p:nvPr/>
          </p:nvSpPr>
          <p:spPr>
            <a:xfrm rot="10800000">
              <a:off x="3701152" y="5856506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79" name="Fluxograma: Conector 78"/>
            <p:cNvSpPr/>
            <p:nvPr/>
          </p:nvSpPr>
          <p:spPr>
            <a:xfrm rot="10800000">
              <a:off x="3831782" y="5609770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80" name="Fluxograma: Conector 79"/>
            <p:cNvSpPr/>
            <p:nvPr/>
          </p:nvSpPr>
          <p:spPr>
            <a:xfrm rot="10800000">
              <a:off x="3846294" y="5783934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81" name="Fluxograma: Conector 80"/>
            <p:cNvSpPr/>
            <p:nvPr/>
          </p:nvSpPr>
          <p:spPr>
            <a:xfrm>
              <a:off x="3708416" y="5464636"/>
              <a:ext cx="130625" cy="159654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82" name="Fluxograma: Conector 81"/>
            <p:cNvSpPr/>
            <p:nvPr/>
          </p:nvSpPr>
          <p:spPr>
            <a:xfrm rot="10800000">
              <a:off x="5196126" y="4143829"/>
              <a:ext cx="137880" cy="137885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sp>
        <p:nvSpPr>
          <p:cNvPr id="83" name="CaixaDeTexto 82"/>
          <p:cNvSpPr txBox="1"/>
          <p:nvPr/>
        </p:nvSpPr>
        <p:spPr>
          <a:xfrm>
            <a:off x="1394402" y="1967598"/>
            <a:ext cx="947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solidFill>
                  <a:srgbClr val="0070C0"/>
                </a:solidFill>
              </a:rPr>
              <a:t>NORTE</a:t>
            </a:r>
          </a:p>
          <a:p>
            <a:pPr algn="ctr"/>
            <a:r>
              <a:rPr lang="pt-BR" sz="1350" b="1" dirty="0">
                <a:solidFill>
                  <a:srgbClr val="0070C0"/>
                </a:solidFill>
              </a:rPr>
              <a:t>2 MA, 2MP</a:t>
            </a:r>
          </a:p>
          <a:p>
            <a:pPr algn="ctr"/>
            <a:r>
              <a:rPr lang="pt-BR" sz="1350" b="1" dirty="0"/>
              <a:t>3,4%</a:t>
            </a:r>
          </a:p>
        </p:txBody>
      </p:sp>
      <p:sp>
        <p:nvSpPr>
          <p:cNvPr id="84" name="CaixaDeTexto 83"/>
          <p:cNvSpPr txBox="1"/>
          <p:nvPr/>
        </p:nvSpPr>
        <p:spPr>
          <a:xfrm>
            <a:off x="1944504" y="3747408"/>
            <a:ext cx="18124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solidFill>
                  <a:srgbClr val="0070C0"/>
                </a:solidFill>
              </a:rPr>
              <a:t>CENTRO OESTE</a:t>
            </a:r>
          </a:p>
          <a:p>
            <a:pPr algn="ctr"/>
            <a:r>
              <a:rPr lang="pt-BR" sz="1350" b="1" dirty="0">
                <a:solidFill>
                  <a:srgbClr val="0070C0"/>
                </a:solidFill>
              </a:rPr>
              <a:t>3 MA+DA, 3 MA, 1MP</a:t>
            </a:r>
          </a:p>
          <a:p>
            <a:pPr algn="ctr"/>
            <a:r>
              <a:rPr lang="pt-BR" sz="1350" b="1" dirty="0"/>
              <a:t>8,5%</a:t>
            </a:r>
          </a:p>
        </p:txBody>
      </p:sp>
      <p:sp>
        <p:nvSpPr>
          <p:cNvPr id="85" name="CaixaDeTexto 84"/>
          <p:cNvSpPr txBox="1"/>
          <p:nvPr/>
        </p:nvSpPr>
        <p:spPr>
          <a:xfrm>
            <a:off x="2610078" y="4841419"/>
            <a:ext cx="1431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solidFill>
                  <a:srgbClr val="0070C0"/>
                </a:solidFill>
              </a:rPr>
              <a:t>SUL</a:t>
            </a:r>
          </a:p>
          <a:p>
            <a:pPr algn="ctr"/>
            <a:r>
              <a:rPr lang="pt-BR" sz="1350" b="1" dirty="0">
                <a:solidFill>
                  <a:srgbClr val="0070C0"/>
                </a:solidFill>
              </a:rPr>
              <a:t>8 MA+DA, 2 MA, 1 MP+DP, 6MP</a:t>
            </a:r>
          </a:p>
          <a:p>
            <a:pPr algn="ctr"/>
            <a:r>
              <a:rPr lang="pt-BR" sz="1350" b="1" dirty="0"/>
              <a:t>22,0%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5966789" y="4035884"/>
            <a:ext cx="1812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solidFill>
                  <a:srgbClr val="0070C0"/>
                </a:solidFill>
              </a:rPr>
              <a:t>SUDESTE</a:t>
            </a:r>
          </a:p>
          <a:p>
            <a:pPr algn="ctr"/>
            <a:r>
              <a:rPr lang="pt-BR" sz="1350" b="1" dirty="0">
                <a:solidFill>
                  <a:srgbClr val="0070C0"/>
                </a:solidFill>
              </a:rPr>
              <a:t>17 MA+DA,  2DA, 4MA, 1 MP+DP, 6MP</a:t>
            </a:r>
          </a:p>
          <a:p>
            <a:pPr algn="ctr"/>
            <a:r>
              <a:rPr lang="pt-BR" sz="1350" b="1" dirty="0"/>
              <a:t>40,7%</a:t>
            </a:r>
          </a:p>
        </p:txBody>
      </p:sp>
      <p:sp>
        <p:nvSpPr>
          <p:cNvPr id="87" name="CaixaDeTexto 86"/>
          <p:cNvSpPr txBox="1"/>
          <p:nvPr/>
        </p:nvSpPr>
        <p:spPr>
          <a:xfrm>
            <a:off x="6553763" y="2578700"/>
            <a:ext cx="181247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b="1" dirty="0">
                <a:solidFill>
                  <a:srgbClr val="0070C0"/>
                </a:solidFill>
              </a:rPr>
              <a:t>NORDESTE</a:t>
            </a:r>
          </a:p>
          <a:p>
            <a:pPr algn="ctr"/>
            <a:r>
              <a:rPr lang="pt-BR" sz="1350" b="1" dirty="0">
                <a:solidFill>
                  <a:srgbClr val="0070C0"/>
                </a:solidFill>
              </a:rPr>
              <a:t>9 MA+DA, 5 MA, 7MP</a:t>
            </a:r>
          </a:p>
          <a:p>
            <a:pPr algn="ctr"/>
            <a:r>
              <a:rPr lang="pt-BR" sz="1350" b="1" dirty="0"/>
              <a:t>25,4%</a:t>
            </a:r>
          </a:p>
        </p:txBody>
      </p:sp>
      <p:sp>
        <p:nvSpPr>
          <p:cNvPr id="88" name="CaixaDeTexto 87"/>
          <p:cNvSpPr txBox="1"/>
          <p:nvPr/>
        </p:nvSpPr>
        <p:spPr>
          <a:xfrm>
            <a:off x="1285186" y="987526"/>
            <a:ext cx="604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Programas de Pós Graduação em Enfermagem no Brasil, 2020</a:t>
            </a:r>
          </a:p>
        </p:txBody>
      </p:sp>
      <p:sp>
        <p:nvSpPr>
          <p:cNvPr id="89" name="Fluxograma: Conector 88"/>
          <p:cNvSpPr/>
          <p:nvPr/>
        </p:nvSpPr>
        <p:spPr>
          <a:xfrm rot="10800000">
            <a:off x="239472" y="4019550"/>
            <a:ext cx="103410" cy="10341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0" name="CaixaDeTexto 89"/>
          <p:cNvSpPr txBox="1"/>
          <p:nvPr/>
        </p:nvSpPr>
        <p:spPr>
          <a:xfrm>
            <a:off x="370117" y="3927025"/>
            <a:ext cx="7946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1" dirty="0"/>
              <a:t>MA+DA</a:t>
            </a:r>
          </a:p>
        </p:txBody>
      </p:sp>
      <p:sp>
        <p:nvSpPr>
          <p:cNvPr id="91" name="Fluxograma: Conector 90"/>
          <p:cNvSpPr/>
          <p:nvPr/>
        </p:nvSpPr>
        <p:spPr>
          <a:xfrm>
            <a:off x="239473" y="4395117"/>
            <a:ext cx="97969" cy="119741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2" name="CaixaDeTexto 91"/>
          <p:cNvSpPr txBox="1"/>
          <p:nvPr/>
        </p:nvSpPr>
        <p:spPr>
          <a:xfrm>
            <a:off x="375562" y="4117524"/>
            <a:ext cx="7946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1" dirty="0"/>
              <a:t>DA</a:t>
            </a:r>
          </a:p>
        </p:txBody>
      </p:sp>
      <p:sp>
        <p:nvSpPr>
          <p:cNvPr id="93" name="CaixaDeTexto 92"/>
          <p:cNvSpPr txBox="1"/>
          <p:nvPr/>
        </p:nvSpPr>
        <p:spPr>
          <a:xfrm>
            <a:off x="370121" y="4318915"/>
            <a:ext cx="7946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1" dirty="0"/>
              <a:t>MA</a:t>
            </a:r>
          </a:p>
        </p:txBody>
      </p:sp>
      <p:sp>
        <p:nvSpPr>
          <p:cNvPr id="94" name="Fluxograma: Conector 93"/>
          <p:cNvSpPr/>
          <p:nvPr/>
        </p:nvSpPr>
        <p:spPr>
          <a:xfrm>
            <a:off x="244917" y="4193733"/>
            <a:ext cx="97969" cy="119741"/>
          </a:xfrm>
          <a:prstGeom prst="flowChartConnector">
            <a:avLst/>
          </a:prstGeom>
          <a:solidFill>
            <a:srgbClr val="FD0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5" name="Fluxograma: Conector 94"/>
          <p:cNvSpPr/>
          <p:nvPr/>
        </p:nvSpPr>
        <p:spPr>
          <a:xfrm>
            <a:off x="244920" y="4574729"/>
            <a:ext cx="97969" cy="119741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6" name="CaixaDeTexto 95"/>
          <p:cNvSpPr txBox="1"/>
          <p:nvPr/>
        </p:nvSpPr>
        <p:spPr>
          <a:xfrm>
            <a:off x="375562" y="4498519"/>
            <a:ext cx="7946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1" dirty="0">
                <a:solidFill>
                  <a:srgbClr val="FF0000"/>
                </a:solidFill>
              </a:rPr>
              <a:t>MP+DP</a:t>
            </a:r>
          </a:p>
        </p:txBody>
      </p:sp>
      <p:sp>
        <p:nvSpPr>
          <p:cNvPr id="97" name="Fluxograma: Conector 96"/>
          <p:cNvSpPr/>
          <p:nvPr/>
        </p:nvSpPr>
        <p:spPr>
          <a:xfrm>
            <a:off x="239473" y="4754341"/>
            <a:ext cx="97969" cy="11974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8" name="CaixaDeTexto 97"/>
          <p:cNvSpPr txBox="1"/>
          <p:nvPr/>
        </p:nvSpPr>
        <p:spPr>
          <a:xfrm>
            <a:off x="375566" y="4672696"/>
            <a:ext cx="7946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1" dirty="0"/>
              <a:t>MP</a:t>
            </a:r>
          </a:p>
        </p:txBody>
      </p:sp>
      <p:sp>
        <p:nvSpPr>
          <p:cNvPr id="101" name="CaixaDeTexto 100"/>
          <p:cNvSpPr txBox="1"/>
          <p:nvPr/>
        </p:nvSpPr>
        <p:spPr>
          <a:xfrm>
            <a:off x="7195731" y="5584052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latin typeface="Arial" pitchFamily="34" charset="0"/>
                <a:cs typeface="Arial" pitchFamily="34" charset="0"/>
              </a:rPr>
              <a:t>Fonte: Plataforma Sucupira</a:t>
            </a:r>
          </a:p>
        </p:txBody>
      </p:sp>
      <p:pic>
        <p:nvPicPr>
          <p:cNvPr id="100" name="Imagem 99">
            <a:extLst>
              <a:ext uri="{FF2B5EF4-FFF2-40B4-BE49-F238E27FC236}">
                <a16:creationId xmlns:a16="http://schemas.microsoft.com/office/drawing/2014/main" id="{BF84201E-BCF1-9B92-E5B4-194360657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98F7434-1A12-1FB2-3DF0-9452270F0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47D2E35-D39A-6751-43A4-E81F40CCE6AF}"/>
              </a:ext>
            </a:extLst>
          </p:cNvPr>
          <p:cNvSpPr/>
          <p:nvPr/>
        </p:nvSpPr>
        <p:spPr>
          <a:xfrm>
            <a:off x="2141472" y="861679"/>
            <a:ext cx="4865497" cy="1218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  <a:ea typeface="+mn-lt"/>
                <a:cs typeface="+mn-lt"/>
              </a:rPr>
              <a:t>DIAGNÓSTICO DA ÁREA</a:t>
            </a:r>
            <a:endParaRPr lang="pt-BR" dirty="0"/>
          </a:p>
        </p:txBody>
      </p:sp>
      <p:pic>
        <p:nvPicPr>
          <p:cNvPr id="7" name="Imagem 7" descr="Gráfico, Gráfico de barras&#10;&#10;Descrição gerada automaticamente">
            <a:extLst>
              <a:ext uri="{FF2B5EF4-FFF2-40B4-BE49-F238E27FC236}">
                <a16:creationId xmlns:a16="http://schemas.microsoft.com/office/drawing/2014/main" id="{1ACA1168-E33F-53DF-B0F3-CCAE87DF25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6" t="19600" r="6095" b="400"/>
          <a:stretch/>
        </p:blipFill>
        <p:spPr>
          <a:xfrm>
            <a:off x="425571" y="2226155"/>
            <a:ext cx="8307559" cy="42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52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09EAD49-97B7-BE2C-AB69-1F3846186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0A5218F-4A5F-324D-E328-D2578A92FEA0}"/>
              </a:ext>
            </a:extLst>
          </p:cNvPr>
          <p:cNvSpPr/>
          <p:nvPr/>
        </p:nvSpPr>
        <p:spPr>
          <a:xfrm>
            <a:off x="1422604" y="861679"/>
            <a:ext cx="6303232" cy="1218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  <a:ea typeface="+mn-lt"/>
                <a:cs typeface="+mn-lt"/>
              </a:rPr>
              <a:t>Mestrados e doutorados acadêmicos e profissionais da área de Enfermagem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9BC83FD-46A0-76F8-5BC4-06CE81CB09C5}"/>
              </a:ext>
            </a:extLst>
          </p:cNvPr>
          <p:cNvSpPr txBox="1"/>
          <p:nvPr/>
        </p:nvSpPr>
        <p:spPr>
          <a:xfrm>
            <a:off x="150655" y="6398644"/>
            <a:ext cx="54537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chemeClr val="bg1"/>
                </a:solidFill>
                <a:cs typeface="Calibri"/>
              </a:rPr>
              <a:t>Região do país, 2017 - 2020</a:t>
            </a:r>
            <a:endParaRPr lang="pt-BR">
              <a:solidFill>
                <a:schemeClr val="bg1"/>
              </a:solidFill>
              <a:cs typeface="Calibri"/>
            </a:endParaRPr>
          </a:p>
        </p:txBody>
      </p:sp>
      <p:pic>
        <p:nvPicPr>
          <p:cNvPr id="13" name="Imagem 13" descr="Gráfico, Gráfico de barras&#10;&#10;Descrição gerada automaticamente">
            <a:extLst>
              <a:ext uri="{FF2B5EF4-FFF2-40B4-BE49-F238E27FC236}">
                <a16:creationId xmlns:a16="http://schemas.microsoft.com/office/drawing/2014/main" id="{08FCF926-05D6-66FD-75B9-9E3E9133C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8" t="14610" r="10662" b="5195"/>
          <a:stretch/>
        </p:blipFill>
        <p:spPr>
          <a:xfrm>
            <a:off x="981133" y="2183022"/>
            <a:ext cx="7188730" cy="40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2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5CA392B4-D400-4386-1978-C8E1CFB63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750508B-0E3F-F623-5D2C-7F07BA112EB4}"/>
              </a:ext>
            </a:extLst>
          </p:cNvPr>
          <p:cNvSpPr/>
          <p:nvPr/>
        </p:nvSpPr>
        <p:spPr>
          <a:xfrm>
            <a:off x="1192566" y="775415"/>
            <a:ext cx="6763308" cy="1218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  <a:cs typeface="Calibri"/>
              </a:rPr>
              <a:t>Notas dos programas de pós-graduação acadêmicos e profissionais da área de Enfermagem</a:t>
            </a:r>
            <a:endParaRPr lang="pt-BR">
              <a:cs typeface="Calibri"/>
            </a:endParaRPr>
          </a:p>
        </p:txBody>
      </p:sp>
      <p:pic>
        <p:nvPicPr>
          <p:cNvPr id="12" name="Imagem 12" descr="Gráfico, Gráfico de barras&#10;&#10;Descrição gerada automaticamente">
            <a:extLst>
              <a:ext uri="{FF2B5EF4-FFF2-40B4-BE49-F238E27FC236}">
                <a16:creationId xmlns:a16="http://schemas.microsoft.com/office/drawing/2014/main" id="{380498DD-CE4D-3015-2225-6E33715C6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0" t="18771" r="8413" b="4437"/>
          <a:stretch/>
        </p:blipFill>
        <p:spPr>
          <a:xfrm>
            <a:off x="511834" y="2168645"/>
            <a:ext cx="8135138" cy="409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53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8EB1480-B645-D2FF-5921-C21EDB182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1D39831-321B-4BFF-B07D-9FBD07D051CB}"/>
              </a:ext>
            </a:extLst>
          </p:cNvPr>
          <p:cNvSpPr/>
          <p:nvPr/>
        </p:nvSpPr>
        <p:spPr>
          <a:xfrm>
            <a:off x="3061623" y="631641"/>
            <a:ext cx="3025195" cy="1218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  <a:cs typeface="Calibri"/>
              </a:rPr>
              <a:t>AVALIAÇÃO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2010079-41A6-377D-0D47-500DC3B7B153}"/>
              </a:ext>
            </a:extLst>
          </p:cNvPr>
          <p:cNvSpPr txBox="1"/>
          <p:nvPr/>
        </p:nvSpPr>
        <p:spPr>
          <a:xfrm>
            <a:off x="382438" y="1848107"/>
            <a:ext cx="837029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000" dirty="0">
                <a:ea typeface="+mn-lt"/>
                <a:cs typeface="+mn-lt"/>
              </a:rPr>
              <a:t>Aderência, aplicabilidade, replicabilidade, complexidade</a:t>
            </a:r>
            <a:endParaRPr lang="pt-BR" sz="2000"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000" dirty="0">
                <a:ea typeface="+mn-lt"/>
                <a:cs typeface="+mn-lt"/>
              </a:rPr>
              <a:t>Impacto real (ocorreram mudanças, social, econômica, educacional, na saúde e outras, resultantes do PTT) ou potencial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000" dirty="0">
                <a:ea typeface="+mn-lt"/>
                <a:cs typeface="+mn-lt"/>
              </a:rPr>
              <a:t>Inovação (ação ou ato de inovar, podendo ser uma modificação de algo já existente ou a criação de algo novo) </a:t>
            </a:r>
          </a:p>
          <a:p>
            <a:pPr lvl="1" algn="just">
              <a:lnSpc>
                <a:spcPct val="150000"/>
              </a:lnSpc>
            </a:pPr>
            <a:r>
              <a:rPr lang="pt-BR" sz="2000" dirty="0">
                <a:ea typeface="+mn-lt"/>
                <a:cs typeface="+mn-lt"/>
              </a:rPr>
              <a:t>–  Alto (desenvolvimento com base em conhecimento inédito) </a:t>
            </a:r>
            <a:endParaRPr lang="pt-BR" sz="2000">
              <a:ea typeface="+mn-lt"/>
              <a:cs typeface="+mn-lt"/>
            </a:endParaRPr>
          </a:p>
          <a:p>
            <a:pPr lvl="1" algn="just">
              <a:lnSpc>
                <a:spcPct val="150000"/>
              </a:lnSpc>
            </a:pPr>
            <a:r>
              <a:rPr lang="pt-BR" sz="2000" dirty="0">
                <a:ea typeface="+mn-lt"/>
                <a:cs typeface="+mn-lt"/>
              </a:rPr>
              <a:t>–  Médio (combinação de conhecimentos pré-estabelecidos) </a:t>
            </a:r>
            <a:endParaRPr lang="pt-BR" sz="2000">
              <a:ea typeface="+mn-lt"/>
              <a:cs typeface="+mn-lt"/>
            </a:endParaRPr>
          </a:p>
          <a:p>
            <a:pPr lvl="1" algn="just">
              <a:lnSpc>
                <a:spcPct val="150000"/>
              </a:lnSpc>
            </a:pPr>
            <a:r>
              <a:rPr lang="pt-BR" sz="2000" dirty="0">
                <a:ea typeface="+mn-lt"/>
                <a:cs typeface="+mn-lt"/>
              </a:rPr>
              <a:t>–  Baixo (adaptação de conhecimento já existente) </a:t>
            </a:r>
            <a:endParaRPr lang="pt-BR" sz="2000">
              <a:ea typeface="+mn-lt"/>
              <a:cs typeface="+mn-lt"/>
            </a:endParaRPr>
          </a:p>
          <a:p>
            <a:pPr lvl="1" algn="just">
              <a:lnSpc>
                <a:spcPct val="150000"/>
              </a:lnSpc>
            </a:pPr>
            <a:r>
              <a:rPr lang="pt-BR" sz="2000" dirty="0">
                <a:ea typeface="+mn-lt"/>
                <a:cs typeface="+mn-lt"/>
              </a:rPr>
              <a:t>– Sem inovação aparente (repetição de conhecimento já existente)</a:t>
            </a:r>
            <a:endParaRPr lang="pt-BR" sz="2000">
              <a:cs typeface="Calibri"/>
            </a:endParaRPr>
          </a:p>
          <a:p>
            <a:pPr algn="l"/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148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4C8C968-335F-86C5-1064-38A02280D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8AC5310-38FB-8075-35EC-A60ADF4A4056}"/>
              </a:ext>
            </a:extLst>
          </p:cNvPr>
          <p:cNvSpPr/>
          <p:nvPr/>
        </p:nvSpPr>
        <p:spPr>
          <a:xfrm>
            <a:off x="1393849" y="703528"/>
            <a:ext cx="6360741" cy="1218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>
                <a:solidFill>
                  <a:srgbClr val="002060"/>
                </a:solidFill>
                <a:cs typeface="Calibri"/>
              </a:rPr>
              <a:t>AVALIAÇÃO DO IMPACTO </a:t>
            </a:r>
            <a:r>
              <a:rPr lang="pt-BR" sz="2800" b="1" dirty="0">
                <a:solidFill>
                  <a:srgbClr val="002060"/>
                </a:solidFill>
                <a:cs typeface="Calibri"/>
              </a:rPr>
              <a:t>NA SOCIEDADE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40B35FD-B5BF-8E26-B933-D873C7D084CA}"/>
              </a:ext>
            </a:extLst>
          </p:cNvPr>
          <p:cNvSpPr txBox="1"/>
          <p:nvPr/>
        </p:nvSpPr>
        <p:spPr>
          <a:xfrm>
            <a:off x="321744" y="2333754"/>
            <a:ext cx="8493424" cy="34726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ea typeface="+mn-lt"/>
                <a:cs typeface="+mn-lt"/>
              </a:rPr>
              <a:t>Impacto e caráter inovador da produção intelectual em função da natureza do programa </a:t>
            </a:r>
          </a:p>
          <a:p>
            <a:pPr marL="742950" lvl="1" indent="-285750" algn="just">
              <a:lnSpc>
                <a:spcPct val="150000"/>
              </a:lnSpc>
              <a:buFont typeface="Courier New"/>
              <a:buChar char="○"/>
            </a:pPr>
            <a:r>
              <a:rPr lang="pt-BR" sz="2800" dirty="0">
                <a:ea typeface="+mn-lt"/>
                <a:cs typeface="+mn-lt"/>
              </a:rPr>
              <a:t>Produções em periódicos relevantes do Programa</a:t>
            </a:r>
          </a:p>
          <a:p>
            <a:pPr marL="742950" lvl="1" indent="-285750" algn="just">
              <a:lnSpc>
                <a:spcPct val="150000"/>
              </a:lnSpc>
              <a:buFont typeface="Courier New"/>
              <a:buChar char="○"/>
            </a:pPr>
            <a:r>
              <a:rPr lang="pt-BR" sz="2800" dirty="0">
                <a:ea typeface="+mn-lt"/>
                <a:cs typeface="+mn-lt"/>
              </a:rPr>
              <a:t>Produções técnicas relevantes do Programa</a:t>
            </a:r>
          </a:p>
          <a:p>
            <a:pPr marL="742950" lvl="1" indent="-285750" algn="just">
              <a:lnSpc>
                <a:spcPct val="150000"/>
              </a:lnSpc>
              <a:buFont typeface="Courier New"/>
              <a:buChar char="○"/>
            </a:pPr>
            <a:r>
              <a:rPr lang="pt-BR" sz="2800" dirty="0">
                <a:ea typeface="+mn-lt"/>
                <a:cs typeface="+mn-lt"/>
              </a:rPr>
              <a:t>Avaliação de Projetos de Pesquisa</a:t>
            </a:r>
          </a:p>
          <a:p>
            <a:pPr marL="742950" lvl="1" indent="-285750" algn="just">
              <a:lnSpc>
                <a:spcPct val="150000"/>
              </a:lnSpc>
              <a:buFont typeface="Courier New"/>
              <a:buChar char="○"/>
            </a:pPr>
            <a:r>
              <a:rPr lang="pt-BR" sz="2800" dirty="0">
                <a:ea typeface="+mn-lt"/>
                <a:cs typeface="+mn-lt"/>
              </a:rPr>
              <a:t>Produção bibliográfica do Programa</a:t>
            </a:r>
          </a:p>
        </p:txBody>
      </p:sp>
    </p:spTree>
    <p:extLst>
      <p:ext uri="{BB962C8B-B14F-4D97-AF65-F5344CB8AC3E}">
        <p14:creationId xmlns:p14="http://schemas.microsoft.com/office/powerpoint/2010/main" val="3033164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2367CB5-9D6E-1E86-167A-BF5E3A8880EA}"/>
              </a:ext>
            </a:extLst>
          </p:cNvPr>
          <p:cNvSpPr/>
          <p:nvPr/>
        </p:nvSpPr>
        <p:spPr>
          <a:xfrm>
            <a:off x="1393849" y="703528"/>
            <a:ext cx="6360741" cy="1218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>
                <a:solidFill>
                  <a:srgbClr val="002060"/>
                </a:solidFill>
                <a:cs typeface="Calibri"/>
              </a:rPr>
              <a:t>AVALIAÇÃO DO IMPACTO </a:t>
            </a:r>
            <a:r>
              <a:rPr lang="pt-BR" sz="2800" b="1" dirty="0">
                <a:solidFill>
                  <a:srgbClr val="002060"/>
                </a:solidFill>
                <a:cs typeface="Calibri"/>
              </a:rPr>
              <a:t>NA SOCIEDADE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2B63551-F1FE-B2FA-0EE3-6D9BB58C5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5507AE7-B54D-DAB8-E6CF-0A1C57590180}"/>
              </a:ext>
            </a:extLst>
          </p:cNvPr>
          <p:cNvSpPr txBox="1"/>
          <p:nvPr/>
        </p:nvSpPr>
        <p:spPr>
          <a:xfrm>
            <a:off x="355839" y="2039633"/>
            <a:ext cx="8423283" cy="41088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ea typeface="+mn-lt"/>
                <a:cs typeface="+mn-lt"/>
              </a:rPr>
              <a:t>Impacto econômico, social e cultural do programa</a:t>
            </a:r>
            <a:endParaRPr lang="pt-BR" sz="1600" dirty="0">
              <a:cs typeface="Calibri"/>
            </a:endParaRPr>
          </a:p>
          <a:p>
            <a:pPr marL="742950" lvl="1" indent="-285750" algn="just">
              <a:lnSpc>
                <a:spcPct val="150000"/>
              </a:lnSpc>
              <a:buFont typeface="Courier New"/>
              <a:buChar char="○"/>
            </a:pPr>
            <a:r>
              <a:rPr lang="pt-BR" dirty="0">
                <a:ea typeface="+mn-lt"/>
                <a:cs typeface="+mn-lt"/>
              </a:rPr>
              <a:t>Impacto da produção técnica/tecnológica</a:t>
            </a:r>
          </a:p>
          <a:p>
            <a:pPr marL="742950" lvl="1" indent="-285750" algn="just">
              <a:lnSpc>
                <a:spcPct val="150000"/>
              </a:lnSpc>
              <a:buFont typeface="Courier New"/>
              <a:buChar char="○"/>
            </a:pPr>
            <a:r>
              <a:rPr lang="pt-BR" dirty="0">
                <a:ea typeface="+mn-lt"/>
                <a:cs typeface="+mn-lt"/>
              </a:rPr>
              <a:t>Ações de solidariedade</a:t>
            </a: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ea typeface="+mn-lt"/>
                <a:cs typeface="+mn-lt"/>
              </a:rPr>
              <a:t>Ações de integração entre Programas e/ou participação em outros Programas: bancas, orientação e/ou coorientação. Participação do Programa em redes de pesquisa interinstitucionais, nacionais e internacionais, visando diminuir os desequilíbrios regionais na oferta e no desempenho da pós-graduação e atender as novas áreas de conhecimento, buscando a promoção e/ou consolidação de programas de pós-graduação.</a:t>
            </a:r>
            <a:endParaRPr lang="pt-BR" sz="2000" dirty="0">
              <a:ea typeface="+mn-lt"/>
              <a:cs typeface="+mn-lt"/>
            </a:endParaRPr>
          </a:p>
          <a:p>
            <a:pPr algn="l"/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571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4794" y="914299"/>
            <a:ext cx="90423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35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AD3BC7E-0B94-D00B-3863-6195B8E4F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0EE0AEC-7FDF-66A1-AB03-C3F66B7012F7}"/>
              </a:ext>
            </a:extLst>
          </p:cNvPr>
          <p:cNvSpPr/>
          <p:nvPr/>
        </p:nvSpPr>
        <p:spPr>
          <a:xfrm>
            <a:off x="1393849" y="703528"/>
            <a:ext cx="6360741" cy="1218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>
                <a:solidFill>
                  <a:srgbClr val="002060"/>
                </a:solidFill>
                <a:cs typeface="Calibri"/>
              </a:rPr>
              <a:t>AVALIAÇÃO DO IMPACTO </a:t>
            </a:r>
            <a:r>
              <a:rPr lang="pt-BR" sz="2800" b="1" dirty="0">
                <a:solidFill>
                  <a:srgbClr val="002060"/>
                </a:solidFill>
                <a:cs typeface="Calibri"/>
              </a:rPr>
              <a:t>NA SOCIEDADE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C2A4D9-3BF4-2020-7A28-5EB04E551A64}"/>
              </a:ext>
            </a:extLst>
          </p:cNvPr>
          <p:cNvSpPr txBox="1"/>
          <p:nvPr/>
        </p:nvSpPr>
        <p:spPr>
          <a:xfrm>
            <a:off x="391680" y="2000403"/>
            <a:ext cx="8364747" cy="39035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just">
              <a:lnSpc>
                <a:spcPct val="150000"/>
              </a:lnSpc>
              <a:buChar char="•"/>
            </a:pPr>
            <a:r>
              <a:rPr lang="pt-BR" sz="2800" dirty="0">
                <a:latin typeface="Calibri"/>
                <a:ea typeface="Calibri"/>
                <a:cs typeface="Calibri"/>
              </a:rPr>
              <a:t> Popularização da Ciência </a:t>
            </a:r>
            <a:endParaRPr lang="pt-BR"/>
          </a:p>
          <a:p>
            <a:pPr lvl="2" algn="just">
              <a:lnSpc>
                <a:spcPct val="150000"/>
              </a:lnSpc>
              <a:buChar char="•"/>
            </a:pPr>
            <a:r>
              <a:rPr lang="pt-BR" sz="2800" dirty="0">
                <a:latin typeface="Calibri"/>
                <a:ea typeface="Calibri"/>
                <a:cs typeface="Calibri"/>
              </a:rPr>
              <a:t> PP e/ou extensão com atividades/ações relacionadas à Educação Básica (incluindo promoção de saúde na escola), Serviços de Saúde e Mídias Sociais. Ensino técnico (Educação Profissional) e oferta de Bolsas PIBIC Jr </a:t>
            </a:r>
            <a:endParaRPr lang="pt-BR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07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6AA833-DD6B-451A-897D-1F0B19F66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" y="5462229"/>
            <a:ext cx="9142663" cy="6707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t-BR" sz="2000" b="1">
                <a:solidFill>
                  <a:srgbClr val="002060"/>
                </a:solidFill>
              </a:rPr>
              <a:t>Agnes </a:t>
            </a:r>
            <a:r>
              <a:rPr lang="pt-BR" sz="2000" b="1" dirty="0" err="1">
                <a:solidFill>
                  <a:srgbClr val="002060"/>
                </a:solidFill>
              </a:rPr>
              <a:t>Olschowsky</a:t>
            </a:r>
            <a:r>
              <a:rPr lang="pt-BR" sz="2000" b="1" dirty="0">
                <a:solidFill>
                  <a:srgbClr val="002060"/>
                </a:solidFill>
              </a:rPr>
              <a:t> – Coordenadora Adjunta dos Programas Acadêmicos da área de Enfermagem na CAPES</a:t>
            </a:r>
            <a:endParaRPr lang="pt-BR" sz="3200" b="1">
              <a:solidFill>
                <a:srgbClr val="000000"/>
              </a:solidFill>
              <a:cs typeface="Calibri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313AD4E-2801-449A-9779-70B17D7AA52A}"/>
              </a:ext>
            </a:extLst>
          </p:cNvPr>
          <p:cNvSpPr/>
          <p:nvPr/>
        </p:nvSpPr>
        <p:spPr>
          <a:xfrm>
            <a:off x="1436767" y="964479"/>
            <a:ext cx="6286806" cy="1018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ea typeface="+mn-lt"/>
                <a:cs typeface="+mn-lt"/>
              </a:rPr>
              <a:t>I ENCONTRO DOS PROGRAMAS DE PÓS GRADUAÇÃO PROFISSIONAIS EM ENFERMAGEM DA REGIÃO SUL DO BRASIL – CHAPECÓ MARÇO 2023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2F22DBC8-E1AC-C259-2BA0-FE37B3235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51ECAA5-B347-D658-1154-94F465954586}"/>
              </a:ext>
            </a:extLst>
          </p:cNvPr>
          <p:cNvSpPr txBox="1"/>
          <p:nvPr/>
        </p:nvSpPr>
        <p:spPr>
          <a:xfrm>
            <a:off x="361692" y="2883789"/>
            <a:ext cx="8423077" cy="16127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dirty="0">
                <a:ea typeface="+mn-lt"/>
                <a:cs typeface="+mn-lt"/>
              </a:rPr>
              <a:t>IMPACTO DOS PROGRAMAS DE PÓS GRADUAÇÃO NA PRÁXIS DO CUIDADO E DA GESTÃO EM SAÚDE E ENFERMAGEM</a:t>
            </a:r>
            <a:endParaRPr lang="pt-BR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5067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37485DFC-075A-015F-7C02-52252B3161FF}"/>
              </a:ext>
            </a:extLst>
          </p:cNvPr>
          <p:cNvSpPr/>
          <p:nvPr/>
        </p:nvSpPr>
        <p:spPr>
          <a:xfrm>
            <a:off x="1307585" y="689151"/>
            <a:ext cx="6533268" cy="1362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  <a:ea typeface="+mn-lt"/>
                <a:cs typeface="+mn-lt"/>
              </a:rPr>
              <a:t>INTERCIONALIZAÇÃO, INSERÇÃO (LOCAL, REGIONAL, NACIONAL) E VISIBILIDADE DO PROGRAMA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1091295-C36F-B359-5854-159E37DF3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5A9168D-4E91-DCC4-42DA-0B99A6D8C5C5}"/>
              </a:ext>
            </a:extLst>
          </p:cNvPr>
          <p:cNvSpPr txBox="1"/>
          <p:nvPr/>
        </p:nvSpPr>
        <p:spPr>
          <a:xfrm>
            <a:off x="570781" y="2256525"/>
            <a:ext cx="8017328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Courier New"/>
              <a:buChar char="○"/>
            </a:pPr>
            <a:r>
              <a:rPr lang="pt-BR" sz="1600" dirty="0">
                <a:ea typeface="+mn-lt"/>
                <a:cs typeface="+mn-lt"/>
              </a:rPr>
              <a:t>Visitas que demonstrem articulação interinstitucional (conferências; palestras; seminários); </a:t>
            </a:r>
            <a:endParaRPr lang="pt-BR" sz="1600"/>
          </a:p>
          <a:p>
            <a:pPr marL="742950" lvl="1" indent="-285750" algn="just">
              <a:lnSpc>
                <a:spcPct val="150000"/>
              </a:lnSpc>
              <a:buFont typeface="Courier New"/>
              <a:buChar char="○"/>
            </a:pPr>
            <a:r>
              <a:rPr lang="pt-BR" sz="1600" dirty="0">
                <a:ea typeface="+mn-lt"/>
                <a:cs typeface="+mn-lt"/>
              </a:rPr>
              <a:t>Oferta de disciplina de PG em outros programas;</a:t>
            </a:r>
          </a:p>
          <a:p>
            <a:pPr marL="742950" lvl="1" indent="-285750" algn="just">
              <a:lnSpc>
                <a:spcPct val="150000"/>
              </a:lnSpc>
              <a:buFont typeface="Courier New"/>
              <a:buChar char="○"/>
            </a:pPr>
            <a:r>
              <a:rPr lang="pt-BR" sz="1600" dirty="0">
                <a:ea typeface="+mn-lt"/>
                <a:cs typeface="+mn-lt"/>
              </a:rPr>
              <a:t>Consultoria técnico-científica (instituições públicas, privadas ou agências de fomento);</a:t>
            </a:r>
          </a:p>
          <a:p>
            <a:pPr marL="742950" lvl="1" indent="-285750" algn="just">
              <a:lnSpc>
                <a:spcPct val="150000"/>
              </a:lnSpc>
              <a:buFont typeface="Courier New"/>
              <a:buChar char="○"/>
            </a:pPr>
            <a:r>
              <a:rPr lang="pt-BR" sz="1600" dirty="0">
                <a:ea typeface="+mn-lt"/>
                <a:cs typeface="+mn-lt"/>
              </a:rPr>
              <a:t>Editoria/consultoria (consultor ad hoc, membro de corpo editorial ou editor de periódicos);</a:t>
            </a:r>
          </a:p>
          <a:p>
            <a:pPr marL="742950" lvl="1" indent="-285750" algn="just">
              <a:lnSpc>
                <a:spcPct val="150000"/>
              </a:lnSpc>
              <a:buFont typeface="Courier New"/>
              <a:buChar char="○"/>
            </a:pPr>
            <a:r>
              <a:rPr lang="pt-BR" sz="1600" dirty="0">
                <a:ea typeface="+mn-lt"/>
                <a:cs typeface="+mn-lt"/>
              </a:rPr>
              <a:t>Representações em agências de fomento, sociedades ou associações científicas;</a:t>
            </a:r>
          </a:p>
          <a:p>
            <a:pPr marL="742950" lvl="1" indent="-285750" algn="just">
              <a:lnSpc>
                <a:spcPct val="150000"/>
              </a:lnSpc>
              <a:buFont typeface="Courier New"/>
              <a:buChar char="○"/>
            </a:pPr>
            <a:r>
              <a:rPr lang="pt-BR" sz="1600" dirty="0">
                <a:ea typeface="+mn-lt"/>
                <a:cs typeface="+mn-lt"/>
              </a:rPr>
              <a:t>Recebimento de prêmios;</a:t>
            </a:r>
          </a:p>
          <a:p>
            <a:pPr marL="742950" lvl="1" indent="-285750" algn="just">
              <a:lnSpc>
                <a:spcPct val="150000"/>
              </a:lnSpc>
              <a:buFont typeface="Courier New"/>
              <a:buChar char="○"/>
            </a:pPr>
            <a:r>
              <a:rPr lang="pt-BR" sz="1600" dirty="0">
                <a:ea typeface="+mn-lt"/>
                <a:cs typeface="+mn-lt"/>
              </a:rPr>
              <a:t>Participação em comissões científicas de eventos (regionais, nacionais);</a:t>
            </a:r>
          </a:p>
          <a:p>
            <a:pPr algn="l"/>
            <a:endParaRPr lang="pt-BR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3627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865975F-0962-4D60-05D9-8B70FA045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7C454F3-0268-7FD5-C15A-C291CB466142}"/>
              </a:ext>
            </a:extLst>
          </p:cNvPr>
          <p:cNvSpPr/>
          <p:nvPr/>
        </p:nvSpPr>
        <p:spPr>
          <a:xfrm>
            <a:off x="1307585" y="689151"/>
            <a:ext cx="6533268" cy="1362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  <a:ea typeface="+mn-lt"/>
                <a:cs typeface="+mn-lt"/>
              </a:rPr>
              <a:t>INTERCIONALIZAÇÃO, INSERÇÃO (LOCAL, REGIONAL, NACIONAL) E VISIBILIDADE DO PROGRAMA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3EA9EE-F653-25BD-872C-071465700D49}"/>
              </a:ext>
            </a:extLst>
          </p:cNvPr>
          <p:cNvSpPr txBox="1"/>
          <p:nvPr/>
        </p:nvSpPr>
        <p:spPr>
          <a:xfrm>
            <a:off x="556404" y="1968979"/>
            <a:ext cx="8039715" cy="42043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742950" lvl="1" indent="-285750" algn="just">
              <a:lnSpc>
                <a:spcPct val="150000"/>
              </a:lnSpc>
              <a:buFont typeface="Courier New"/>
              <a:buChar char="○"/>
            </a:pPr>
            <a:r>
              <a:rPr lang="pt-BR" dirty="0">
                <a:ea typeface="+mn-lt"/>
                <a:cs typeface="+mn-lt"/>
              </a:rPr>
              <a:t>Orientação de pós-doutorado;</a:t>
            </a:r>
            <a:endParaRPr lang="pt-BR" dirty="0"/>
          </a:p>
          <a:p>
            <a:pPr marL="742950" lvl="1" indent="-285750" algn="just">
              <a:lnSpc>
                <a:spcPct val="150000"/>
              </a:lnSpc>
              <a:buFont typeface="Courier New"/>
              <a:buChar char="○"/>
            </a:pPr>
            <a:r>
              <a:rPr lang="pt-BR" dirty="0">
                <a:ea typeface="+mn-lt"/>
                <a:cs typeface="+mn-lt"/>
              </a:rPr>
              <a:t>Recebimento de professor visitante;</a:t>
            </a:r>
          </a:p>
          <a:p>
            <a:pPr marL="742950" lvl="1" indent="-285750" algn="just">
              <a:lnSpc>
                <a:spcPct val="150000"/>
              </a:lnSpc>
              <a:buFont typeface="Courier New"/>
              <a:buChar char="○"/>
            </a:pPr>
            <a:r>
              <a:rPr lang="pt-BR" dirty="0">
                <a:ea typeface="+mn-lt"/>
                <a:cs typeface="+mn-lt"/>
              </a:rPr>
              <a:t>Formação de profissionais para áreas estratégicas;</a:t>
            </a:r>
          </a:p>
          <a:p>
            <a:pPr marL="742950" lvl="1" indent="-285750" algn="just">
              <a:lnSpc>
                <a:spcPct val="150000"/>
              </a:lnSpc>
              <a:buFont typeface="Courier New"/>
              <a:buChar char="○"/>
            </a:pPr>
            <a:r>
              <a:rPr lang="pt-BR" dirty="0">
                <a:ea typeface="+mn-lt"/>
                <a:cs typeface="+mn-lt"/>
              </a:rPr>
              <a:t>Organização de eventos conjuntos;</a:t>
            </a:r>
          </a:p>
          <a:p>
            <a:pPr marL="742950" lvl="1" indent="-285750" algn="just">
              <a:lnSpc>
                <a:spcPct val="150000"/>
              </a:lnSpc>
              <a:buFont typeface="Courier New"/>
              <a:buChar char="○"/>
            </a:pPr>
            <a:r>
              <a:rPr lang="pt-BR" dirty="0">
                <a:ea typeface="+mn-lt"/>
                <a:cs typeface="+mn-lt"/>
              </a:rPr>
              <a:t>Atuação como professor visitante em outras instituições;</a:t>
            </a:r>
          </a:p>
          <a:p>
            <a:pPr marL="742950" lvl="1" indent="-285750" algn="just">
              <a:lnSpc>
                <a:spcPct val="150000"/>
              </a:lnSpc>
              <a:buFont typeface="Courier New"/>
              <a:buChar char="○"/>
            </a:pPr>
            <a:r>
              <a:rPr lang="pt-BR" dirty="0">
                <a:ea typeface="+mn-lt"/>
                <a:cs typeface="+mn-lt"/>
              </a:rPr>
              <a:t>Participação em programas institucionais de cooperação da CAPES, como: Projetos de Cooperação entre Instituições para Qualificação de Profissionais de Nível Superior e </a:t>
            </a:r>
            <a:r>
              <a:rPr lang="pt-BR" dirty="0" err="1">
                <a:ea typeface="+mn-lt"/>
                <a:cs typeface="+mn-lt"/>
              </a:rPr>
              <a:t>Procad</a:t>
            </a:r>
            <a:r>
              <a:rPr lang="pt-BR" dirty="0">
                <a:ea typeface="+mn-lt"/>
                <a:cs typeface="+mn-lt"/>
              </a:rPr>
              <a:t>;</a:t>
            </a:r>
          </a:p>
          <a:p>
            <a:pPr marL="742950" lvl="1" indent="-285750" algn="just">
              <a:lnSpc>
                <a:spcPct val="150000"/>
              </a:lnSpc>
              <a:buFont typeface="Courier New"/>
              <a:buChar char="○"/>
            </a:pPr>
            <a:r>
              <a:rPr lang="pt-BR" dirty="0">
                <a:ea typeface="+mn-lt"/>
                <a:cs typeface="+mn-lt"/>
              </a:rPr>
              <a:t>Participação em programas de cooperação de agências de fomento, como projetos temáticos do CNPq, </a:t>
            </a:r>
            <a:r>
              <a:rPr lang="pt-BR" dirty="0" err="1">
                <a:ea typeface="+mn-lt"/>
                <a:cs typeface="+mn-lt"/>
              </a:rPr>
              <a:t>FAPs</a:t>
            </a:r>
            <a:r>
              <a:rPr lang="pt-BR" dirty="0">
                <a:ea typeface="+mn-lt"/>
                <a:cs typeface="+mn-lt"/>
              </a:rPr>
              <a:t> ou FINEP.</a:t>
            </a:r>
          </a:p>
        </p:txBody>
      </p:sp>
    </p:spTree>
    <p:extLst>
      <p:ext uri="{BB962C8B-B14F-4D97-AF65-F5344CB8AC3E}">
        <p14:creationId xmlns:p14="http://schemas.microsoft.com/office/powerpoint/2010/main" val="1763694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77A0EA7-7608-4D14-DA5B-4E1DD7097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F9DCE8DA-5EC0-5507-9057-4559C84DC36B}"/>
              </a:ext>
            </a:extLst>
          </p:cNvPr>
          <p:cNvSpPr/>
          <p:nvPr/>
        </p:nvSpPr>
        <p:spPr>
          <a:xfrm>
            <a:off x="1724528" y="703528"/>
            <a:ext cx="5713760" cy="931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  <a:ea typeface="+mn-lt"/>
                <a:cs typeface="+mn-lt"/>
              </a:rPr>
              <a:t>ACOMPANHAMENTO DE EGRESSOS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E181194-926F-E35F-9789-84FDF8E1648C}"/>
              </a:ext>
            </a:extLst>
          </p:cNvPr>
          <p:cNvSpPr txBox="1"/>
          <p:nvPr/>
        </p:nvSpPr>
        <p:spPr>
          <a:xfrm>
            <a:off x="880510" y="1806617"/>
            <a:ext cx="7396842" cy="42043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0" indent="-285750" algn="just" rtl="0">
              <a:lnSpc>
                <a:spcPct val="150000"/>
              </a:lnSpc>
              <a:buFont typeface="Arial"/>
              <a:buChar char="•"/>
            </a:pPr>
            <a:r>
              <a:rPr lang="pt-BR" dirty="0">
                <a:latin typeface="Calibri"/>
                <a:ea typeface="Calibri"/>
                <a:cs typeface="Calibri"/>
              </a:rPr>
              <a:t>Cargo de chefia no nível local, regional, nacional ou internacional, público ou privado, nas áreas de saúde, educação ou pesquisa. </a:t>
            </a:r>
            <a:endParaRPr lang="pt-BR">
              <a:cs typeface="Calibri"/>
            </a:endParaRPr>
          </a:p>
          <a:p>
            <a:pPr marL="285750" lvl="0" indent="-285750" algn="just" rtl="0">
              <a:lnSpc>
                <a:spcPct val="150000"/>
              </a:lnSpc>
              <a:buFont typeface="Arial"/>
              <a:buChar char="•"/>
            </a:pPr>
            <a:r>
              <a:rPr lang="pt-BR" dirty="0">
                <a:latin typeface="Calibri"/>
                <a:ea typeface="Calibri"/>
                <a:cs typeface="Calibri"/>
              </a:rPr>
              <a:t>Assessoria e consultoria em Instituições de saúde, públicas ou privadas. </a:t>
            </a:r>
          </a:p>
          <a:p>
            <a:pPr marL="285750" lvl="0" indent="-285750" algn="just" rtl="0">
              <a:lnSpc>
                <a:spcPct val="150000"/>
              </a:lnSpc>
              <a:buFont typeface="Arial"/>
              <a:buChar char="•"/>
            </a:pPr>
            <a:r>
              <a:rPr lang="pt-BR" dirty="0">
                <a:latin typeface="Calibri"/>
                <a:ea typeface="Calibri"/>
                <a:cs typeface="Calibri"/>
              </a:rPr>
              <a:t>Docente em Instituição de Ensino Superior. </a:t>
            </a:r>
          </a:p>
          <a:p>
            <a:pPr marL="285750" lvl="0" indent="-285750" algn="just" rtl="0">
              <a:lnSpc>
                <a:spcPct val="150000"/>
              </a:lnSpc>
              <a:buFont typeface="Arial"/>
              <a:buChar char="•"/>
            </a:pPr>
            <a:r>
              <a:rPr lang="pt-BR" dirty="0">
                <a:latin typeface="Calibri"/>
                <a:ea typeface="Calibri"/>
                <a:cs typeface="Calibri"/>
              </a:rPr>
              <a:t>Egresso de mestrado matriculado em Curso de Doutorado ou egresso de doutorado em estágio pós-doutoral </a:t>
            </a:r>
          </a:p>
          <a:p>
            <a:pPr marL="285750" lvl="0" indent="-285750" algn="just" rtl="0">
              <a:lnSpc>
                <a:spcPct val="150000"/>
              </a:lnSpc>
              <a:buFont typeface="Arial"/>
              <a:buChar char="•"/>
            </a:pPr>
            <a:r>
              <a:rPr lang="pt-BR" dirty="0">
                <a:latin typeface="Calibri"/>
                <a:ea typeface="Calibri"/>
                <a:cs typeface="Calibri"/>
              </a:rPr>
              <a:t>Participação em projeto de pesquisa financiado por agência de fomento (responsável ou colaborador). </a:t>
            </a:r>
          </a:p>
          <a:p>
            <a:pPr marL="285750" lvl="0" indent="-285750" algn="just" rtl="0">
              <a:lnSpc>
                <a:spcPct val="150000"/>
              </a:lnSpc>
              <a:buFont typeface="Arial"/>
              <a:buChar char="•"/>
            </a:pPr>
            <a:r>
              <a:rPr lang="pt-BR" dirty="0">
                <a:latin typeface="Calibri"/>
                <a:ea typeface="Calibri"/>
                <a:cs typeface="Calibri"/>
              </a:rPr>
              <a:t>Orientação: IC, IT, TCC, Mestrado ou Doutorado. </a:t>
            </a:r>
          </a:p>
          <a:p>
            <a:pPr marL="285750" lvl="0" indent="-285750" algn="just" rtl="0">
              <a:lnSpc>
                <a:spcPct val="150000"/>
              </a:lnSpc>
              <a:buFont typeface="Arial"/>
              <a:buChar char="•"/>
            </a:pPr>
            <a:r>
              <a:rPr lang="pt-BR" dirty="0">
                <a:latin typeface="Calibri"/>
                <a:ea typeface="Calibri"/>
                <a:cs typeface="Calibri"/>
              </a:rPr>
              <a:t>Bolsa de estudos: Orientação IC, IT, Mestrado e Doutorado</a:t>
            </a:r>
          </a:p>
        </p:txBody>
      </p:sp>
    </p:spTree>
    <p:extLst>
      <p:ext uri="{BB962C8B-B14F-4D97-AF65-F5344CB8AC3E}">
        <p14:creationId xmlns:p14="http://schemas.microsoft.com/office/powerpoint/2010/main" val="2770401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612D0D17-A34F-F04C-4C0E-FBB1466F4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97" y="1323265"/>
            <a:ext cx="8594784" cy="501660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6383A87-CBFB-E1CC-04B3-F8B7AA2CC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15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 rotWithShape="1">
          <a:blip r:embed="rId2"/>
          <a:srcRect t="9412" b="55449"/>
          <a:stretch/>
        </p:blipFill>
        <p:spPr bwMode="auto">
          <a:xfrm>
            <a:off x="1331640" y="1196752"/>
            <a:ext cx="6480720" cy="106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/>
          <p:cNvPicPr/>
          <p:nvPr/>
        </p:nvPicPr>
        <p:blipFill rotWithShape="1">
          <a:blip r:embed="rId3"/>
          <a:srcRect l="2294" t="9412" r="22919" b="20937"/>
          <a:stretch/>
        </p:blipFill>
        <p:spPr bwMode="auto">
          <a:xfrm>
            <a:off x="1331640" y="2002790"/>
            <a:ext cx="6696744" cy="3514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31640" y="550421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i="1" dirty="0"/>
              <a:t>Ranking</a:t>
            </a:r>
            <a:r>
              <a:rPr lang="pt-BR" dirty="0"/>
              <a:t> da produção científica de Enfermagem. </a:t>
            </a:r>
            <a:r>
              <a:rPr lang="pt-BR" dirty="0" err="1"/>
              <a:t>Scopus</a:t>
            </a:r>
            <a:r>
              <a:rPr lang="pt-BR" dirty="0"/>
              <a:t>/</a:t>
            </a:r>
            <a:r>
              <a:rPr lang="pt-BR" dirty="0" err="1"/>
              <a:t>SCImago</a:t>
            </a:r>
            <a:r>
              <a:rPr lang="pt-BR" dirty="0"/>
              <a:t>, 2018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740352" y="51571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24º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876256" y="5373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99º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6F570BC-6B83-618E-7425-78C03F60D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29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0401" y="1831370"/>
            <a:ext cx="8668341" cy="37888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dirty="0">
                <a:latin typeface="Calibri"/>
                <a:cs typeface="Calibri Light"/>
              </a:rPr>
              <a:t>Superar a diversidade encontrada  no interior da Área de Enfermagem, especialmente quando se consideram as diferentes tradições na pós-graduação e consequentemente na produção científica</a:t>
            </a:r>
            <a:endParaRPr lang="pt-BR">
              <a:latin typeface="Calibri"/>
              <a:cs typeface="Calibri Light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dirty="0">
                <a:latin typeface="Calibri"/>
                <a:cs typeface="Calibri Light"/>
              </a:rPr>
              <a:t>Reduzir as diferenças intrarregionais, inter-regionais e estaduais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dirty="0">
                <a:latin typeface="Calibri"/>
                <a:ea typeface="+mn-lt"/>
                <a:cs typeface="+mn-lt"/>
              </a:rPr>
              <a:t>Ampliar a formação de doutores na região Norte, a partir de Programas Interinstitucionais, até que as políticas de indução de implantação de Programas contemplem cursos de Doutorado nessa região</a:t>
            </a:r>
            <a:endParaRPr lang="pt-BR">
              <a:latin typeface="Calibri"/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dirty="0">
                <a:latin typeface="Calibri"/>
                <a:ea typeface="+mn-lt"/>
                <a:cs typeface="+mn-lt"/>
              </a:rPr>
              <a:t>Apesar da situação mais crítica da região Norte, a expansão de cursos de Doutorado é necessária também em outras regiões.</a:t>
            </a:r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3C65F52-A271-173C-11B3-95A8E7FDD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33FB1876-01AA-B93F-C615-7BB755E65DA5}"/>
              </a:ext>
            </a:extLst>
          </p:cNvPr>
          <p:cNvSpPr/>
          <p:nvPr/>
        </p:nvSpPr>
        <p:spPr>
          <a:xfrm>
            <a:off x="3147887" y="703528"/>
            <a:ext cx="2852666" cy="75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  <a:cs typeface="Calibri"/>
              </a:rPr>
              <a:t>DESAFIOS</a:t>
            </a:r>
          </a:p>
        </p:txBody>
      </p:sp>
    </p:spTree>
    <p:extLst>
      <p:ext uri="{BB962C8B-B14F-4D97-AF65-F5344CB8AC3E}">
        <p14:creationId xmlns:p14="http://schemas.microsoft.com/office/powerpoint/2010/main" val="3979163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C62F28F5-AFA2-15FC-E75F-A65795CD2256}"/>
              </a:ext>
            </a:extLst>
          </p:cNvPr>
          <p:cNvSpPr/>
          <p:nvPr/>
        </p:nvSpPr>
        <p:spPr>
          <a:xfrm>
            <a:off x="3147887" y="703528"/>
            <a:ext cx="2852666" cy="75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  <a:cs typeface="Calibri"/>
              </a:rPr>
              <a:t>DESAFIOS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929E931-1003-42BA-1BA0-465CF0178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F484867-70BE-2EDA-A7A8-F78D922A1ED5}"/>
              </a:ext>
            </a:extLst>
          </p:cNvPr>
          <p:cNvSpPr txBox="1"/>
          <p:nvPr/>
        </p:nvSpPr>
        <p:spPr>
          <a:xfrm>
            <a:off x="639484" y="1666747"/>
            <a:ext cx="7854042" cy="4486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,Sans-Serif"/>
              <a:buChar char="•"/>
            </a:pPr>
            <a:r>
              <a:rPr lang="pt-BR" sz="1600" dirty="0">
                <a:ea typeface="+mn-lt"/>
                <a:cs typeface="+mn-lt"/>
              </a:rPr>
              <a:t>Aumentar a relevância da produção acadêmica e a qualidade dos egressos</a:t>
            </a:r>
            <a:endParaRPr lang="en-US" sz="1600">
              <a:ea typeface="+mn-lt"/>
              <a:cs typeface="+mn-lt"/>
            </a:endParaRPr>
          </a:p>
          <a:p>
            <a:pPr marL="285750" indent="-285750" algn="just">
              <a:lnSpc>
                <a:spcPct val="150000"/>
              </a:lnSpc>
              <a:buFont typeface="Arial,Sans-Serif"/>
              <a:buChar char="•"/>
            </a:pPr>
            <a:r>
              <a:rPr lang="pt-BR" sz="1600" dirty="0">
                <a:ea typeface="+mn-lt"/>
                <a:cs typeface="+mn-lt"/>
              </a:rPr>
              <a:t>Desenvolver pesquisas estratégicas, voltadas ao avanço do conhecimento e utilização precoce dos resultados, em especial considerando a Agenda Nacional de Prioridades de Pesquisa em Saúde e suas </a:t>
            </a:r>
            <a:r>
              <a:rPr lang="pt-BR" sz="1600" dirty="0" err="1">
                <a:ea typeface="+mn-lt"/>
                <a:cs typeface="+mn-lt"/>
              </a:rPr>
              <a:t>subagendas</a:t>
            </a:r>
            <a:r>
              <a:rPr lang="pt-BR" sz="1600" dirty="0">
                <a:ea typeface="+mn-lt"/>
                <a:cs typeface="+mn-lt"/>
              </a:rPr>
              <a:t>, voltadas ao desenvolvimento e sustentação do Sistema Único de Saúde</a:t>
            </a:r>
          </a:p>
          <a:p>
            <a:pPr marL="285750" indent="-285750" algn="just">
              <a:lnSpc>
                <a:spcPct val="150000"/>
              </a:lnSpc>
              <a:buFont typeface="Arial,Sans-Serif"/>
              <a:buChar char="•"/>
            </a:pPr>
            <a:r>
              <a:rPr lang="pt-BR" sz="1600" dirty="0">
                <a:ea typeface="+mn-lt"/>
                <a:cs typeface="+mn-lt"/>
              </a:rPr>
              <a:t>Ampliar a formação a partir do doutorado direto, doutorado sanduiche e doutorado pleno no exterior</a:t>
            </a:r>
            <a:endParaRPr lang="en-US" sz="1600">
              <a:ea typeface="+mn-lt"/>
              <a:cs typeface="+mn-lt"/>
            </a:endParaRPr>
          </a:p>
          <a:p>
            <a:pPr marL="285750" indent="-285750" algn="just">
              <a:lnSpc>
                <a:spcPct val="150000"/>
              </a:lnSpc>
              <a:buFont typeface="Arial,Sans-Serif"/>
              <a:buChar char="•"/>
            </a:pPr>
            <a:r>
              <a:rPr lang="pt-BR" sz="1600" dirty="0">
                <a:ea typeface="+mn-lt"/>
                <a:cs typeface="+mn-lt"/>
              </a:rPr>
              <a:t>Buscar parceria com as Sociedades Científico-culturais para discussão das boas práticas em pesquisa e da formação em nível de Pós-graduação na Área de Enfermagem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1600" dirty="0">
                <a:ea typeface="+mn-lt"/>
                <a:cs typeface="+mn-lt"/>
              </a:rPr>
              <a:t>Favorecer a entrada de jovens doutores nos Programas, para viabilizar a renovação do corpo docente, já que há redução de quadros em muitas Instituições</a:t>
            </a:r>
          </a:p>
        </p:txBody>
      </p:sp>
    </p:spTree>
    <p:extLst>
      <p:ext uri="{BB962C8B-B14F-4D97-AF65-F5344CB8AC3E}">
        <p14:creationId xmlns:p14="http://schemas.microsoft.com/office/powerpoint/2010/main" val="3555918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BF086B3D-8CCA-EFBC-1605-574C1861A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D971545-23A8-09CE-D772-61862506BDFA}"/>
              </a:ext>
            </a:extLst>
          </p:cNvPr>
          <p:cNvSpPr/>
          <p:nvPr/>
        </p:nvSpPr>
        <p:spPr>
          <a:xfrm>
            <a:off x="3147887" y="703528"/>
            <a:ext cx="2852666" cy="75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  <a:cs typeface="Calibri"/>
              </a:rPr>
              <a:t>DESAFIOS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A80A4EC-4D48-7DC0-453E-80B6EBEA8B20}"/>
              </a:ext>
            </a:extLst>
          </p:cNvPr>
          <p:cNvSpPr txBox="1"/>
          <p:nvPr/>
        </p:nvSpPr>
        <p:spPr>
          <a:xfrm>
            <a:off x="339305" y="1575758"/>
            <a:ext cx="8465387" cy="43683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1700" dirty="0">
                <a:cs typeface="Arial"/>
              </a:rPr>
              <a:t>Aumentar a cooperação nacional e internacional​</a:t>
            </a:r>
            <a:endParaRPr lang="pt-BR" sz="1700"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1700" dirty="0">
                <a:cs typeface="Arial"/>
              </a:rPr>
              <a:t>Realizar cooperações institucionais nacionais e internacionais e o desenvolvimento de centros de excelência em ensino e pesquisa, que possam resultar na produção consistente de tecnologia e inovação para o cuidado, gestão e fundamentação da Enfermagem enquanto ciência​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1700" dirty="0">
                <a:cs typeface="Arial"/>
              </a:rPr>
              <a:t>Desenvolver pesquisas colaborativas / em Rede e experiências de mobilidade: estágios de pesquisa no exterior, cursos e congressos internacionais, celebração de cotutelas e coorientações,  professores visitantes entre outras estratégias, para suscitar nos recursos humanos em formação, o desejo de aperfeiçoamento profissional </a:t>
            </a:r>
            <a:r>
              <a:rPr lang="en-US" sz="1700" dirty="0">
                <a:cs typeface="Arial"/>
              </a:rPr>
              <a:t>​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1700" dirty="0">
                <a:cs typeface="Arial"/>
              </a:rPr>
              <a:t>Contribuir com as propostas da OPAS/OMS relativas à formação de enfermeiros doutores para a América Latina e Caribe</a:t>
            </a:r>
          </a:p>
        </p:txBody>
      </p:sp>
    </p:spTree>
    <p:extLst>
      <p:ext uri="{BB962C8B-B14F-4D97-AF65-F5344CB8AC3E}">
        <p14:creationId xmlns:p14="http://schemas.microsoft.com/office/powerpoint/2010/main" val="2730746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2275" y="1835471"/>
            <a:ext cx="8575205" cy="36209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dirty="0">
                <a:latin typeface="Calibri"/>
                <a:cs typeface="Arial"/>
              </a:rPr>
              <a:t>1- Brasil. Decreto 29.741, de 11 de julho de 1951. Institui uma Comissão para promover a Campanha Nacional de Aperfeiçoamento de Pessoal de Nível Superior. Disponível em: </a:t>
            </a:r>
            <a:r>
              <a:rPr lang="pt-BR" sz="1100" dirty="0">
                <a:latin typeface="Calibri"/>
                <a:cs typeface="Arial"/>
                <a:hlinkClick r:id="rId2"/>
              </a:rPr>
              <a:t>https://www2.camara.leg.br/legin/fed/decret/1950-1959/decreto-29741-11-julho-1951-336144-norma-pe.html</a:t>
            </a:r>
            <a:endParaRPr lang="pt-BR" sz="1100" dirty="0">
              <a:latin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1100" dirty="0">
                <a:latin typeface="Calibri"/>
                <a:cs typeface="Arial"/>
              </a:rPr>
              <a:t>2- Brasil. MEC/</a:t>
            </a:r>
            <a:r>
              <a:rPr lang="pt-BR" sz="1100" err="1">
                <a:latin typeface="Calibri"/>
                <a:cs typeface="Arial"/>
              </a:rPr>
              <a:t>CESu</a:t>
            </a:r>
            <a:r>
              <a:rPr lang="pt-BR" sz="1100" dirty="0">
                <a:latin typeface="Calibri"/>
                <a:cs typeface="Arial"/>
              </a:rPr>
              <a:t>/CFE, parecer nº 977 aprovado em 3 de dezembro de 1965. Definição dos cursos de pós-graduação. </a:t>
            </a:r>
            <a:endParaRPr lang="pt-BR" sz="1100">
              <a:latin typeface="Calibri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100" dirty="0">
                <a:latin typeface="Calibri"/>
                <a:cs typeface="Arial"/>
              </a:rPr>
              <a:t>3- Brasil. Medida Provisória 150, de 15 de março de 1990. Dispõe sobre a organização da Presidência da República e dos Ministérios e dá outras providências. Disponível em: </a:t>
            </a:r>
            <a:r>
              <a:rPr lang="pt-BR" sz="1100" dirty="0">
                <a:latin typeface="Calibri"/>
                <a:cs typeface="Arial"/>
                <a:hlinkClick r:id="rId3"/>
              </a:rPr>
              <a:t>https://www2.camara.leg.br/legin/fed/medpro/1990/medidaprovisoria-150-15-marco-1990-370445-norma-pe.html</a:t>
            </a:r>
            <a:endParaRPr lang="pt-BR" sz="1100" dirty="0">
              <a:latin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1100" dirty="0">
                <a:latin typeface="Calibri"/>
                <a:cs typeface="Arial"/>
              </a:rPr>
              <a:t>4- Brasil. Lei 8028 den1990. Dispõe sobre a organização da Presidência da República e dos Ministérios e dá outras providências. Disponível em: </a:t>
            </a:r>
            <a:r>
              <a:rPr lang="pt-BR" sz="1100" dirty="0">
                <a:latin typeface="Calibri"/>
                <a:cs typeface="Arial"/>
                <a:hlinkClick r:id="rId4"/>
              </a:rPr>
              <a:t>https://www2.camara.leg.br/legin/fed/lei/1990/lei-8028-12-abril-1990-372178-norma-pl.html</a:t>
            </a:r>
            <a:endParaRPr lang="pt-BR" sz="1100" dirty="0">
              <a:latin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1100" dirty="0">
                <a:latin typeface="Calibri"/>
                <a:cs typeface="Arial"/>
              </a:rPr>
              <a:t>5- Neves AB. Metas da atual gestão. </a:t>
            </a:r>
            <a:r>
              <a:rPr lang="pt-BR" sz="1100" err="1">
                <a:latin typeface="Calibri"/>
                <a:cs typeface="Arial"/>
              </a:rPr>
              <a:t>Infocapes</a:t>
            </a:r>
            <a:r>
              <a:rPr lang="pt-BR" sz="1100" dirty="0">
                <a:latin typeface="Calibri"/>
                <a:cs typeface="Arial"/>
              </a:rPr>
              <a:t> 1995;3(1-2):14-8.</a:t>
            </a:r>
          </a:p>
          <a:p>
            <a:pPr algn="just">
              <a:lnSpc>
                <a:spcPct val="150000"/>
              </a:lnSpc>
            </a:pPr>
            <a:r>
              <a:rPr lang="pt-BR" sz="1100" dirty="0">
                <a:latin typeface="Calibri"/>
                <a:cs typeface="Arial"/>
              </a:rPr>
              <a:t>6- Brasil. Ministério da Educação. Portaria Capes 47, de 17 de outubro de 1995. Disponível em: </a:t>
            </a:r>
            <a:r>
              <a:rPr lang="pt-BR" sz="1100" dirty="0">
                <a:latin typeface="Calibri"/>
                <a:cs typeface="Arial"/>
                <a:hlinkClick r:id="rId5"/>
              </a:rPr>
              <a:t>http://ojs.rbpg.capes.gov.br/index.php/rbpg/article/view/87/83</a:t>
            </a:r>
            <a:endParaRPr lang="pt-BR" sz="1100" dirty="0">
              <a:latin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1100" dirty="0">
                <a:latin typeface="Calibri"/>
                <a:cs typeface="Arial"/>
              </a:rPr>
              <a:t>7- Brasil. Ministério da Educação. Portaria CAPES 131, de 28 de junho de 2017. Disponível em: </a:t>
            </a:r>
            <a:r>
              <a:rPr lang="pt-BR" sz="1100" dirty="0">
                <a:latin typeface="Calibri"/>
                <a:cs typeface="Arial"/>
                <a:hlinkClick r:id="rId6"/>
              </a:rPr>
              <a:t>http://cad.capes.gov.br/ato-administrativo-detalhar?idAtoAdmElastic=1051</a:t>
            </a:r>
            <a:endParaRPr lang="pt-BR" sz="1100" dirty="0">
              <a:latin typeface="Calibri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1100" dirty="0">
                <a:latin typeface="Calibri"/>
                <a:cs typeface="Arial"/>
              </a:rPr>
              <a:t>8- Brasil. Ministério da Educação. Portaria CAPES 60, de 20 de março de 2019. Disponível em: </a:t>
            </a:r>
            <a:r>
              <a:rPr lang="pt-BR" sz="1100" dirty="0">
                <a:latin typeface="Calibri"/>
                <a:cs typeface="Arial"/>
                <a:hlinkClick r:id="rId7"/>
              </a:rPr>
              <a:t>https://www.in.gov.br/web/guest/materia/-/asset_publisher/Kujrw0TZC2Mb/content/id/68157853/do1-2019-03-22-portaria-n-60-de-20-de-marco-de-2019-68157790</a:t>
            </a:r>
            <a:endParaRPr lang="pt-BR" sz="1100" dirty="0">
              <a:latin typeface="Calibri"/>
              <a:cs typeface="Arial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7398FDF-D325-5D49-1B48-E981E23938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5A443B5-8CBB-1B81-55FD-E62153BCE444}"/>
              </a:ext>
            </a:extLst>
          </p:cNvPr>
          <p:cNvSpPr/>
          <p:nvPr/>
        </p:nvSpPr>
        <p:spPr>
          <a:xfrm>
            <a:off x="3147887" y="775415"/>
            <a:ext cx="2852666" cy="758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  <a:cs typeface="Calibri"/>
              </a:rPr>
              <a:t>REFERÊNCIAS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4534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F2485A7-9F2A-AB76-8C3A-36117080B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68685AC-9207-713A-E3D0-ADEFD2597E52}"/>
              </a:ext>
            </a:extLst>
          </p:cNvPr>
          <p:cNvSpPr txBox="1"/>
          <p:nvPr/>
        </p:nvSpPr>
        <p:spPr>
          <a:xfrm>
            <a:off x="1712342" y="3628331"/>
            <a:ext cx="5719518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 dirty="0">
                <a:ea typeface="+mn-lt"/>
                <a:cs typeface="+mn-lt"/>
              </a:rPr>
              <a:t>Contato: 20.enfe@capes.gov.br</a:t>
            </a:r>
            <a:endParaRPr lang="pt-BR" sz="3200">
              <a:ea typeface="+mn-lt"/>
              <a:cs typeface="+mn-lt"/>
            </a:endParaRPr>
          </a:p>
          <a:p>
            <a:endParaRPr lang="pt-BR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339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59509" y="2157900"/>
            <a:ext cx="8683848" cy="403135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2500" dirty="0">
                <a:latin typeface="Calibri"/>
                <a:ea typeface="+mj-lt"/>
                <a:cs typeface="+mj-lt"/>
              </a:rPr>
              <a:t>Avaliação da pós-graduação stricto sensu</a:t>
            </a:r>
            <a:endParaRPr lang="pt-BR" sz="2400" b="1">
              <a:latin typeface="Calibri Light"/>
              <a:ea typeface="+mj-lt"/>
              <a:cs typeface="+mj-lt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2500" dirty="0">
                <a:latin typeface="Calibri"/>
                <a:ea typeface="+mj-lt"/>
                <a:cs typeface="+mj-lt"/>
              </a:rPr>
              <a:t>Formação de Rh de alto nível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2500" dirty="0">
                <a:latin typeface="Calibri"/>
                <a:ea typeface="+mj-lt"/>
                <a:cs typeface="+mj-lt"/>
              </a:rPr>
              <a:t>Acesso e divulgação da produção científica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2500" dirty="0">
                <a:latin typeface="Calibri"/>
                <a:ea typeface="+mj-lt"/>
                <a:cs typeface="+mj-lt"/>
              </a:rPr>
              <a:t>Promoção da cooperação científica internacional</a:t>
            </a:r>
            <a:endParaRPr lang="pt-BR" sz="2500">
              <a:latin typeface="Calibri"/>
              <a:cs typeface="Calibri Light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2500" dirty="0">
                <a:latin typeface="Calibri"/>
                <a:ea typeface="+mj-lt"/>
                <a:cs typeface="+mj-lt"/>
              </a:rPr>
              <a:t>Indução e fomento da formação inicial e continuada de professores para  educação básica</a:t>
            </a:r>
          </a:p>
          <a:p>
            <a:pPr algn="just"/>
            <a:endParaRPr lang="pt-BR" sz="2400" b="1" dirty="0">
              <a:cs typeface="Calibri Light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964FE2F-FBF5-4C60-93F8-A83EA3633BE5}"/>
              </a:ext>
            </a:extLst>
          </p:cNvPr>
          <p:cNvSpPr/>
          <p:nvPr/>
        </p:nvSpPr>
        <p:spPr>
          <a:xfrm>
            <a:off x="2069586" y="775415"/>
            <a:ext cx="4707346" cy="1218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  <a:cs typeface="Calibri"/>
              </a:rPr>
              <a:t>CAPES – LINHAS DE AÇÃO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66CB7C74-55B9-4723-B2F0-18ACD7216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4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B5AE8C9C-B7C3-B02F-7894-3ECFD7B68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DC0FD68-4291-B391-1805-1AA8E94AB0BE}"/>
              </a:ext>
            </a:extLst>
          </p:cNvPr>
          <p:cNvSpPr/>
          <p:nvPr/>
        </p:nvSpPr>
        <p:spPr>
          <a:xfrm>
            <a:off x="2055208" y="861679"/>
            <a:ext cx="5038025" cy="1218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  <a:ea typeface="+mn-lt"/>
                <a:cs typeface="+mn-lt"/>
              </a:rPr>
              <a:t>EIXOS CENTRAIS DA AVALIAÇÃO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930BE95-29CC-5F08-FBE8-9FD70EC01F3A}"/>
              </a:ext>
            </a:extLst>
          </p:cNvPr>
          <p:cNvSpPr txBox="1"/>
          <p:nvPr/>
        </p:nvSpPr>
        <p:spPr>
          <a:xfrm>
            <a:off x="521076" y="2207745"/>
            <a:ext cx="8198071" cy="37888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Caminho na direção da multidimensionalidade</a:t>
            </a:r>
            <a:endParaRPr lang="pt-BR">
              <a:cs typeface="Calibri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Balanço entre indicadores quantitativos e qualitativos (produções relevantes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Importância da autoavaliação e PDI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Relevância social e econômica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Aplicação do conhecimento gerado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Impacto da PG (no desenvolvimento econômico e social, regional e nacional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A PG como fonte de inovação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Internacionalização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dirty="0">
                <a:ea typeface="+mn-lt"/>
                <a:cs typeface="+mn-lt"/>
              </a:rPr>
              <a:t>Acompanhamento de egresso</a:t>
            </a:r>
          </a:p>
        </p:txBody>
      </p:sp>
    </p:spTree>
    <p:extLst>
      <p:ext uri="{BB962C8B-B14F-4D97-AF65-F5344CB8AC3E}">
        <p14:creationId xmlns:p14="http://schemas.microsoft.com/office/powerpoint/2010/main" val="321815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1"/>
          <p:cNvSpPr txBox="1"/>
          <p:nvPr/>
        </p:nvSpPr>
        <p:spPr>
          <a:xfrm>
            <a:off x="508000" y="433324"/>
            <a:ext cx="6459169" cy="11577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spc="10" dirty="0">
                <a:latin typeface="Arial"/>
                <a:cs typeface="Arial"/>
              </a:rPr>
              <a:t>Clique para editar o título</a:t>
            </a:r>
            <a:endParaRPr sz="44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4400" spc="10" dirty="0">
                <a:latin typeface="Arial"/>
                <a:cs typeface="Arial"/>
              </a:rPr>
              <a:t>mestre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508000" y="1634947"/>
            <a:ext cx="5688127" cy="4124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>
                <a:latin typeface="Arial"/>
                <a:cs typeface="Arial"/>
              </a:rPr>
              <a:t>• </a:t>
            </a:r>
            <a:r>
              <a:rPr sz="2800" spc="10" dirty="0">
                <a:latin typeface="Trebuchet MS"/>
                <a:cs typeface="Trebuchet MS"/>
              </a:rPr>
              <a:t>Clique para editar o texto mestre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965200" y="2076297"/>
            <a:ext cx="2203338" cy="3535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400" spc="10" dirty="0">
                <a:latin typeface="Arial"/>
                <a:cs typeface="Arial"/>
              </a:rPr>
              <a:t>•  </a:t>
            </a:r>
            <a:r>
              <a:rPr sz="2400" spc="10" dirty="0">
                <a:latin typeface="Trebuchet MS"/>
                <a:cs typeface="Trebuchet MS"/>
              </a:rPr>
              <a:t>Segundo nível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422400" y="2454148"/>
            <a:ext cx="1823846" cy="29464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60" spc="10" dirty="0">
                <a:latin typeface="Arial"/>
                <a:cs typeface="Arial"/>
              </a:rPr>
              <a:t>•  </a:t>
            </a:r>
            <a:r>
              <a:rPr sz="1460" spc="10" dirty="0">
                <a:latin typeface="Trebuchet MS"/>
                <a:cs typeface="Trebuchet MS"/>
              </a:rPr>
              <a:t>Te r c e i r o  n í v e l 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879600" y="2782773"/>
            <a:ext cx="2000798" cy="5699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•  </a:t>
            </a:r>
            <a:r>
              <a:rPr sz="1800" spc="10" dirty="0">
                <a:latin typeface="Trebuchet MS"/>
                <a:cs typeface="Trebuchet MS"/>
              </a:rPr>
              <a:t>Quarto nível</a:t>
            </a:r>
            <a:endParaRPr sz="1800">
              <a:latin typeface="Trebuchet MS"/>
              <a:cs typeface="Trebuchet MS"/>
            </a:endParaRPr>
          </a:p>
          <a:p>
            <a:pPr marL="45720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•  </a:t>
            </a:r>
            <a:r>
              <a:rPr sz="1800" spc="10" dirty="0">
                <a:latin typeface="Trebuchet MS"/>
                <a:cs typeface="Trebuchet MS"/>
              </a:rPr>
              <a:t>Quinto nível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08000" y="6402273"/>
            <a:ext cx="1267678" cy="2651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Trebuchet MS"/>
                <a:cs typeface="Trebuchet MS"/>
              </a:rPr>
              <a:t>24/05/2018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text 1"/>
          <p:cNvSpPr txBox="1"/>
          <p:nvPr/>
        </p:nvSpPr>
        <p:spPr>
          <a:xfrm>
            <a:off x="5270500" y="3718559"/>
            <a:ext cx="903336" cy="5669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b="1" spc="10" dirty="0">
                <a:solidFill>
                  <a:srgbClr val="FFFFFF"/>
                </a:solidFill>
                <a:latin typeface="Arial"/>
                <a:cs typeface="Arial"/>
              </a:rPr>
              <a:t>CTC-ES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5041900" y="4204272"/>
            <a:ext cx="1235422" cy="1559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9" b="1" spc="10" dirty="0">
                <a:solidFill>
                  <a:srgbClr val="FFFFFF"/>
                </a:solidFill>
                <a:latin typeface="Arial"/>
                <a:cs typeface="Arial"/>
              </a:rPr>
              <a:t>Conselho Técnico-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5232400" y="4343972"/>
            <a:ext cx="870918" cy="15590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Científico da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2" name="Imagem 4">
            <a:extLst>
              <a:ext uri="{FF2B5EF4-FFF2-40B4-BE49-F238E27FC236}">
                <a16:creationId xmlns:a16="http://schemas.microsoft.com/office/drawing/2014/main" id="{E076D5A0-113B-C36C-5F40-9966B5DEF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9732A8F5-EC37-087B-ED55-C059420E2024}"/>
              </a:ext>
            </a:extLst>
          </p:cNvPr>
          <p:cNvSpPr/>
          <p:nvPr/>
        </p:nvSpPr>
        <p:spPr>
          <a:xfrm>
            <a:off x="2587170" y="861679"/>
            <a:ext cx="3974101" cy="1218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  <a:ea typeface="+mn-lt"/>
                <a:cs typeface="+mn-lt"/>
              </a:rPr>
              <a:t>CAPES 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0A35EF1-EFF9-BDDC-72A2-A0A88151F3E8}"/>
              </a:ext>
            </a:extLst>
          </p:cNvPr>
          <p:cNvSpPr txBox="1"/>
          <p:nvPr/>
        </p:nvSpPr>
        <p:spPr>
          <a:xfrm>
            <a:off x="963386" y="2262380"/>
            <a:ext cx="7561565" cy="36880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dirty="0">
                <a:ea typeface="+mn-lt"/>
                <a:cs typeface="+mn-lt"/>
              </a:rPr>
              <a:t>49 Áreas de avaliação</a:t>
            </a:r>
            <a:endParaRPr lang="pt-BR" sz="2800" dirty="0">
              <a:cs typeface="Calibri"/>
            </a:endParaRPr>
          </a:p>
          <a:p>
            <a:pPr algn="just">
              <a:lnSpc>
                <a:spcPct val="150000"/>
              </a:lnSpc>
            </a:pPr>
            <a:r>
              <a:rPr lang="pt-BR" sz="2800" b="1" dirty="0">
                <a:ea typeface="+mn-lt"/>
                <a:cs typeface="+mn-lt"/>
              </a:rPr>
              <a:t>3 COLÉGIOS:</a:t>
            </a:r>
            <a:endParaRPr lang="pt-BR" sz="1600" b="1">
              <a:cs typeface="Calibri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800" dirty="0">
                <a:ea typeface="+mn-lt"/>
                <a:cs typeface="+mn-lt"/>
              </a:rPr>
              <a:t>Colégio de Ciências Exatas, Tecnológicas e Multidisciplinar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800" dirty="0">
                <a:ea typeface="+mn-lt"/>
                <a:cs typeface="+mn-lt"/>
              </a:rPr>
              <a:t>Colégio das Humanidades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pt-BR" sz="2800" dirty="0">
                <a:ea typeface="+mn-lt"/>
                <a:cs typeface="+mn-lt"/>
              </a:rPr>
              <a:t>Colégio de Ciências da </a:t>
            </a:r>
            <a:r>
              <a:rPr lang="pt-BR" sz="2400" dirty="0">
                <a:ea typeface="+mn-lt"/>
                <a:cs typeface="+mn-lt"/>
              </a:rPr>
              <a:t>Vida</a:t>
            </a:r>
          </a:p>
        </p:txBody>
      </p:sp>
    </p:spTree>
    <p:extLst>
      <p:ext uri="{BB962C8B-B14F-4D97-AF65-F5344CB8AC3E}">
        <p14:creationId xmlns:p14="http://schemas.microsoft.com/office/powerpoint/2010/main" val="286398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4">
            <a:extLst>
              <a:ext uri="{FF2B5EF4-FFF2-40B4-BE49-F238E27FC236}">
                <a16:creationId xmlns:a16="http://schemas.microsoft.com/office/drawing/2014/main" id="{52241075-2BAC-C9C9-4768-4B2752234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A10BA154-2A41-F9BB-2A30-88A219860D4B}"/>
              </a:ext>
            </a:extLst>
          </p:cNvPr>
          <p:cNvSpPr/>
          <p:nvPr/>
        </p:nvSpPr>
        <p:spPr>
          <a:xfrm>
            <a:off x="2472151" y="861679"/>
            <a:ext cx="4218516" cy="1218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  <a:ea typeface="+mn-lt"/>
                <a:cs typeface="+mn-lt"/>
              </a:rPr>
              <a:t>OBJETIVOS DA AVALIAÇÃO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A7317C-A8B0-9C1C-8A8B-67D4ED04A00B}"/>
              </a:ext>
            </a:extLst>
          </p:cNvPr>
          <p:cNvSpPr txBox="1"/>
          <p:nvPr/>
        </p:nvSpPr>
        <p:spPr>
          <a:xfrm>
            <a:off x="762102" y="2138837"/>
            <a:ext cx="7729268" cy="42780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1700" dirty="0">
                <a:ea typeface="+mn-lt"/>
                <a:cs typeface="+mn-lt"/>
              </a:rPr>
              <a:t>Contribuir para a garantia da qualidade da pós-graduação brasileira.</a:t>
            </a:r>
            <a:endParaRPr lang="pt-BR" sz="1700">
              <a:cs typeface="Calibri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1700" dirty="0">
                <a:ea typeface="+mn-lt"/>
                <a:cs typeface="+mn-lt"/>
              </a:rPr>
              <a:t>Retratar a situação da pós-graduação brasileira no quadriênio de forma clara e efetiva: grau diferencial de desenvolvimento nas diversas áreas do conhecimento, a classificação dos programas, a caracterização da situação específica de cada programa.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1700" dirty="0">
                <a:ea typeface="+mn-lt"/>
                <a:cs typeface="+mn-lt"/>
              </a:rPr>
              <a:t>Contribuir para o desenvolvimento de cada programa e área em particular e da pós-graduação brasileira: apreciações criteriosas sobre os pontos fortes e os pontos fracos de seu desempenho e antepor-lhes desafios e metas para o futuro.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pt-BR" sz="1700" dirty="0">
                <a:ea typeface="+mn-lt"/>
                <a:cs typeface="+mn-lt"/>
              </a:rPr>
              <a:t>Fornecer subsídios para a definição de planos e programas de desenvolvimento e a realização de investimentos no Sistema Nacional de Pós-Graduação- SNPG.</a:t>
            </a:r>
          </a:p>
          <a:p>
            <a:pPr algn="l"/>
            <a:endParaRPr lang="pt-BR" sz="17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359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65B4233-7AB0-4E9D-57F3-F16642924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BCA5AF3-4FE5-C6F2-CD94-3BD5E85D576C}"/>
              </a:ext>
            </a:extLst>
          </p:cNvPr>
          <p:cNvSpPr/>
          <p:nvPr/>
        </p:nvSpPr>
        <p:spPr>
          <a:xfrm>
            <a:off x="2141472" y="861679"/>
            <a:ext cx="4865497" cy="1218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rgbClr val="002060"/>
                </a:solidFill>
                <a:ea typeface="+mn-lt"/>
                <a:cs typeface="+mn-lt"/>
              </a:rPr>
              <a:t>COLÉGIO DE CIÊNCIAS DA VIDA</a:t>
            </a:r>
            <a:endParaRPr lang="pt-BR" dirty="0"/>
          </a:p>
        </p:txBody>
      </p:sp>
      <p:pic>
        <p:nvPicPr>
          <p:cNvPr id="8" name="Imagem 8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6E1C9E69-F6F0-3942-9AAC-90EAF8B36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9" y="2239229"/>
            <a:ext cx="8062822" cy="3874785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E60E0625-10C7-E46E-E3F4-C22F7F149C94}"/>
              </a:ext>
            </a:extLst>
          </p:cNvPr>
          <p:cNvSpPr/>
          <p:nvPr/>
        </p:nvSpPr>
        <p:spPr>
          <a:xfrm>
            <a:off x="6325729" y="3091953"/>
            <a:ext cx="1725283" cy="3306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3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E2D0E81-6DC7-6173-9AAA-378691925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pic>
        <p:nvPicPr>
          <p:cNvPr id="8" name="Imagem 8" descr="Tabela&#10;&#10;Descrição gerada automaticamente">
            <a:extLst>
              <a:ext uri="{FF2B5EF4-FFF2-40B4-BE49-F238E27FC236}">
                <a16:creationId xmlns:a16="http://schemas.microsoft.com/office/drawing/2014/main" id="{A1452614-64CD-243C-0FFC-1039FED11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32" y="1421022"/>
            <a:ext cx="8752935" cy="492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3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D09534-78BD-8501-08E2-0D1B56260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" y="73864"/>
            <a:ext cx="1028700" cy="1390650"/>
          </a:xfrm>
          <a:prstGeom prst="rect">
            <a:avLst/>
          </a:prstGeom>
        </p:spPr>
      </p:pic>
      <p:pic>
        <p:nvPicPr>
          <p:cNvPr id="6" name="Imagem 6" descr="Tabela&#10;&#10;Descrição gerada automaticamente">
            <a:extLst>
              <a:ext uri="{FF2B5EF4-FFF2-40B4-BE49-F238E27FC236}">
                <a16:creationId xmlns:a16="http://schemas.microsoft.com/office/drawing/2014/main" id="{D18CE232-AB6E-F728-E00D-7DD9BE29D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32" y="1464154"/>
            <a:ext cx="8767312" cy="492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78263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1707</Words>
  <Application>Microsoft Office PowerPoint</Application>
  <PresentationFormat>Apresentação na tela (4:3)</PresentationFormat>
  <Paragraphs>150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Arial</vt:lpstr>
      <vt:lpstr>Arial,Sans-Serif</vt:lpstr>
      <vt:lpstr>Calibri</vt:lpstr>
      <vt:lpstr>Calibri Light</vt:lpstr>
      <vt:lpstr>Courier New</vt:lpstr>
      <vt:lpstr>Trebuchet MS</vt:lpstr>
      <vt:lpstr>Personalizar design</vt:lpstr>
      <vt:lpstr>Coordenação da Área de Enfermagem 2021  - 2024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Coordenação da Área de Enfermagem 2018-2021 </dc:title>
  <dc:creator>Microsoft Office User</dc:creator>
  <cp:lastModifiedBy>Agnes Olschowsky</cp:lastModifiedBy>
  <cp:revision>483</cp:revision>
  <dcterms:created xsi:type="dcterms:W3CDTF">2020-12-03T10:38:45Z</dcterms:created>
  <dcterms:modified xsi:type="dcterms:W3CDTF">2023-03-21T13:46:38Z</dcterms:modified>
</cp:coreProperties>
</file>