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98" r:id="rId6"/>
    <p:sldId id="302" r:id="rId7"/>
    <p:sldId id="261" r:id="rId8"/>
    <p:sldId id="262" r:id="rId9"/>
    <p:sldId id="264" r:id="rId10"/>
    <p:sldId id="305" r:id="rId11"/>
    <p:sldId id="300" r:id="rId12"/>
    <p:sldId id="265" r:id="rId13"/>
    <p:sldId id="266" r:id="rId14"/>
    <p:sldId id="303" r:id="rId15"/>
    <p:sldId id="293" r:id="rId16"/>
    <p:sldId id="306" r:id="rId17"/>
    <p:sldId id="309" r:id="rId18"/>
    <p:sldId id="308" r:id="rId19"/>
    <p:sldId id="275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30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5332" autoAdjust="0"/>
  </p:normalViewPr>
  <p:slideViewPr>
    <p:cSldViewPr>
      <p:cViewPr varScale="1">
        <p:scale>
          <a:sx n="83" d="100"/>
          <a:sy n="83" d="100"/>
        </p:scale>
        <p:origin x="160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F7E4-92A9-4244-9224-F33E1DB01CA4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ADA49-2FBE-4063-B284-CC42873D74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sc.br/proreitoria/proad/coordenadoriadefinancas/linksutei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Endereço: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https://www.udesc.br/proreitoria/proad/coordenadoriadefinancas/linksuteis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DA49-2FBE-4063-B284-CC42873D74D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0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6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6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8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87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41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46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73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4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9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40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7C22-F041-4F97-B033-596270D95C75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A0B7-5541-4AE2-BD84-F1F0424D8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9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sc.br/arquivos/udesc/id_cpmenu/11004/IN_011_2019___Pagamento_ANEXO_I_15684009793086_11004.docx" TargetMode="External"/><Relationship Id="rId2" Type="http://schemas.openxmlformats.org/officeDocument/2006/relationships/hyperlink" Target="https://www.udesc.br/arquivos/udesc/id_cpmenu/11004/IN_011_2019___Pagamento_15684008772986_1100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>
            <a:normAutofit/>
          </a:bodyPr>
          <a:lstStyle/>
          <a:p>
            <a:r>
              <a:rPr lang="pt-BR" sz="3300" b="1" dirty="0" smtClean="0">
                <a:solidFill>
                  <a:srgbClr val="FF0000"/>
                </a:solidFill>
              </a:rPr>
              <a:t>INSTRUÇÃO NORMATIVA - UDESC</a:t>
            </a:r>
            <a:endParaRPr lang="pt-BR" sz="3300" b="1" dirty="0">
              <a:solidFill>
                <a:srgbClr val="FF0000"/>
              </a:solidFill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272808" cy="3600400"/>
          </a:xfrm>
        </p:spPr>
        <p:txBody>
          <a:bodyPr>
            <a:normAutofit/>
          </a:bodyPr>
          <a:lstStyle/>
          <a:p>
            <a:r>
              <a:rPr lang="pt-BR" sz="2500" b="1" u="sng" dirty="0">
                <a:solidFill>
                  <a:schemeClr val="tx1"/>
                </a:solidFill>
                <a:hlinkClick r:id="rId2"/>
              </a:rPr>
              <a:t>011/2019-GAB/PROAD</a:t>
            </a:r>
            <a:r>
              <a:rPr lang="pt-BR" sz="2500" dirty="0">
                <a:solidFill>
                  <a:schemeClr val="tx1"/>
                </a:solidFill>
              </a:rPr>
              <a:t> - Disciplina no âmbito da UDESC os procedimentos administrativos para os </a:t>
            </a:r>
            <a:r>
              <a:rPr lang="pt-BR" sz="2500" dirty="0" smtClean="0">
                <a:solidFill>
                  <a:schemeClr val="tx1"/>
                </a:solidFill>
              </a:rPr>
              <a:t>pagamentos.</a:t>
            </a:r>
          </a:p>
          <a:p>
            <a:endParaRPr lang="pt-BR" sz="2500" dirty="0">
              <a:solidFill>
                <a:schemeClr val="tx1"/>
              </a:solidFill>
            </a:endParaRPr>
          </a:p>
          <a:p>
            <a:r>
              <a:rPr lang="pt-BR" sz="2500" b="1" dirty="0" smtClean="0">
                <a:solidFill>
                  <a:schemeClr val="tx1"/>
                </a:solidFill>
                <a:hlinkClick r:id="rId3"/>
              </a:rPr>
              <a:t>Anexo </a:t>
            </a:r>
            <a:r>
              <a:rPr lang="pt-BR" sz="2500" b="1" dirty="0">
                <a:solidFill>
                  <a:schemeClr val="tx1"/>
                </a:solidFill>
                <a:hlinkClick r:id="rId3"/>
              </a:rPr>
              <a:t>I</a:t>
            </a:r>
            <a:r>
              <a:rPr lang="pt-BR" sz="2500" dirty="0">
                <a:solidFill>
                  <a:schemeClr val="tx1"/>
                </a:solidFill>
              </a:rPr>
              <a:t> - Solicitação de Pagamento (disponível como modelo no Sistema de Gestão de Protocolo Eletrônico)</a:t>
            </a:r>
          </a:p>
          <a:p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0" y="1268760"/>
            <a:ext cx="6589200" cy="4824536"/>
          </a:xfrm>
        </p:spPr>
        <p:txBody>
          <a:bodyPr>
            <a:noAutofit/>
          </a:bodyPr>
          <a:lstStyle/>
          <a:p>
            <a:r>
              <a:rPr lang="pt-BR" sz="2500" b="1" dirty="0" err="1" smtClean="0">
                <a:solidFill>
                  <a:srgbClr val="0070C0"/>
                </a:solidFill>
              </a:rPr>
              <a:t>Art</a:t>
            </a:r>
            <a:r>
              <a:rPr lang="pt-BR" sz="2500" b="1" dirty="0" smtClean="0">
                <a:solidFill>
                  <a:srgbClr val="0070C0"/>
                </a:solidFill>
              </a:rPr>
              <a:t> 5º...</a:t>
            </a:r>
            <a:br>
              <a:rPr lang="pt-BR" sz="2500" b="1" dirty="0" smtClean="0">
                <a:solidFill>
                  <a:srgbClr val="0070C0"/>
                </a:solidFill>
              </a:rPr>
            </a:br>
            <a:r>
              <a:rPr lang="pt-BR" sz="2500" b="1" dirty="0" smtClean="0">
                <a:solidFill>
                  <a:srgbClr val="0070C0"/>
                </a:solidFill>
              </a:rPr>
              <a:t/>
            </a:r>
            <a:br>
              <a:rPr lang="pt-BR" sz="2500" b="1" dirty="0" smtClean="0">
                <a:solidFill>
                  <a:srgbClr val="0070C0"/>
                </a:solidFill>
              </a:rPr>
            </a:br>
            <a:r>
              <a:rPr lang="pt-BR" sz="2500" b="1" dirty="0" smtClean="0">
                <a:solidFill>
                  <a:srgbClr val="0070C0"/>
                </a:solidFill>
              </a:rPr>
              <a:t>§ </a:t>
            </a:r>
            <a:r>
              <a:rPr lang="pt-BR" sz="2500" b="1" dirty="0">
                <a:solidFill>
                  <a:srgbClr val="0070C0"/>
                </a:solidFill>
              </a:rPr>
              <a:t>4º </a:t>
            </a:r>
            <a:r>
              <a:rPr lang="pt-BR" sz="2500" dirty="0"/>
              <a:t>juntar ao processo de pagamento o relatório de “Consulta Situação do Fornecedor” emitido via Sistema SIGEOF, devidamente assinado, devendo relacionar as </a:t>
            </a:r>
            <a:r>
              <a:rPr lang="pt-BR" sz="2500" dirty="0">
                <a:solidFill>
                  <a:srgbClr val="FF0000"/>
                </a:solidFill>
              </a:rPr>
              <a:t>Certidões Negativas de Débitos - </a:t>
            </a:r>
            <a:r>
              <a:rPr lang="pt-BR" sz="2500" dirty="0" err="1">
                <a:solidFill>
                  <a:srgbClr val="FF0000"/>
                </a:solidFill>
              </a:rPr>
              <a:t>CND’s</a:t>
            </a:r>
            <a:r>
              <a:rPr lang="pt-BR" sz="2500" dirty="0">
                <a:solidFill>
                  <a:srgbClr val="FF0000"/>
                </a:solidFill>
              </a:rPr>
              <a:t> com vencimento até a data de pagamento prevista no cronograma oficial da Secretaria de Estado da Fazenda – SEF.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100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768" y="-1035496"/>
            <a:ext cx="13897544" cy="8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1" y="2924944"/>
            <a:ext cx="6875041" cy="2844031"/>
          </a:xfrm>
        </p:spPr>
        <p:txBody>
          <a:bodyPr>
            <a:normAutofit/>
          </a:bodyPr>
          <a:lstStyle/>
          <a:p>
            <a:r>
              <a:rPr lang="pt-BR" sz="2500" b="1" cap="none" dirty="0" smtClean="0">
                <a:solidFill>
                  <a:srgbClr val="0070C0"/>
                </a:solidFill>
              </a:rPr>
              <a:t>Parágrafo único </a:t>
            </a:r>
            <a:r>
              <a:rPr lang="pt-BR" sz="2500" cap="none" dirty="0" smtClean="0"/>
              <a:t>- No caso de qualquer irregularidade, a Coordenadoria de Finanças e Contas do Centro ou da Reitoria, </a:t>
            </a:r>
            <a:r>
              <a:rPr lang="pt-BR" sz="2500" cap="none" dirty="0" smtClean="0">
                <a:solidFill>
                  <a:srgbClr val="FF0000"/>
                </a:solidFill>
              </a:rPr>
              <a:t>encaminhará o processo à origem, para que estas sejam sanadas.</a:t>
            </a:r>
            <a:br>
              <a:rPr lang="pt-BR" sz="2500" cap="none" dirty="0" smtClean="0">
                <a:solidFill>
                  <a:srgbClr val="FF0000"/>
                </a:solidFill>
              </a:rPr>
            </a:br>
            <a:endParaRPr lang="pt-BR" sz="2500" cap="none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2448271"/>
          </a:xfrm>
        </p:spPr>
        <p:txBody>
          <a:bodyPr>
            <a:noAutofit/>
          </a:bodyPr>
          <a:lstStyle/>
          <a:p>
            <a:r>
              <a:rPr lang="pt-BR" sz="2500" b="1" dirty="0" smtClean="0">
                <a:solidFill>
                  <a:srgbClr val="0070C0"/>
                </a:solidFill>
              </a:rPr>
              <a:t>Art. 6º </a:t>
            </a:r>
            <a:r>
              <a:rPr lang="pt-BR" sz="2500" dirty="0" smtClean="0">
                <a:solidFill>
                  <a:schemeClr val="tx1"/>
                </a:solidFill>
              </a:rPr>
              <a:t>Compete à respectiva Coordenadoria de Finanças e Contas do Centro ou Reitoria, conforme o caso, </a:t>
            </a:r>
            <a:r>
              <a:rPr lang="pt-BR" sz="2500" dirty="0" smtClean="0">
                <a:solidFill>
                  <a:srgbClr val="FF0000"/>
                </a:solidFill>
              </a:rPr>
              <a:t>a verificação de todos os documentos supracitados</a:t>
            </a:r>
            <a:r>
              <a:rPr lang="pt-BR" sz="2500" dirty="0" smtClean="0">
                <a:solidFill>
                  <a:schemeClr val="tx1"/>
                </a:solidFill>
              </a:rPr>
              <a:t>, necessários para o pagamento.</a:t>
            </a:r>
            <a:endParaRPr lang="pt-BR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67128" cy="5184576"/>
          </a:xfrm>
        </p:spPr>
        <p:txBody>
          <a:bodyPr>
            <a:noAutofit/>
          </a:bodyPr>
          <a:lstStyle/>
          <a:p>
            <a:r>
              <a:rPr lang="pt-BR" sz="2500" b="1" dirty="0" smtClean="0">
                <a:solidFill>
                  <a:srgbClr val="0070C0"/>
                </a:solidFill>
              </a:rPr>
              <a:t>Art. 9º </a:t>
            </a:r>
            <a:r>
              <a:rPr lang="pt-BR" sz="2500" dirty="0" smtClean="0"/>
              <a:t>Após assinatura das autoridades competentes nas ordens bancárias, a respectiva Coordenadoria de Finanças e Contas do Centro ou Reitoria, conforme o caso, efetuará a assinatura das mesmas </a:t>
            </a:r>
            <a:r>
              <a:rPr lang="pt-BR" sz="2500" dirty="0" smtClean="0">
                <a:solidFill>
                  <a:srgbClr val="FF0000"/>
                </a:solidFill>
              </a:rPr>
              <a:t>(transmissão) no Sistema SIGEF, </a:t>
            </a:r>
            <a:r>
              <a:rPr lang="pt-BR" sz="2500" dirty="0" smtClean="0"/>
              <a:t>obedecendo as datas estabelecidas no </a:t>
            </a:r>
            <a:r>
              <a:rPr lang="pt-BR" sz="2500" dirty="0" smtClean="0">
                <a:solidFill>
                  <a:schemeClr val="tx1"/>
                </a:solidFill>
              </a:rPr>
              <a:t>Cronograma de Transmissão de Arquivos de Ordens Bancárias – Pagamento de Despesas Diversas, determinado pela Secretaria de Estado da Fazenda – SEF/SC.</a:t>
            </a:r>
            <a:endParaRPr lang="pt-BR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4824" y="0"/>
            <a:ext cx="146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7072" y="0"/>
            <a:ext cx="14977664" cy="69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1296" y="0"/>
            <a:ext cx="1451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3123778"/>
          </a:xfrm>
        </p:spPr>
        <p:txBody>
          <a:bodyPr>
            <a:noAutofit/>
          </a:bodyPr>
          <a:lstStyle/>
          <a:p>
            <a:pPr algn="l"/>
            <a:r>
              <a:rPr lang="pt-BR" sz="2500" b="1" dirty="0" smtClean="0">
                <a:solidFill>
                  <a:srgbClr val="0070C0"/>
                </a:solidFill>
              </a:rPr>
              <a:t>Art. 2º </a:t>
            </a:r>
            <a:r>
              <a:rPr lang="pt-BR" sz="2500" dirty="0" smtClean="0"/>
              <a:t>O </a:t>
            </a:r>
            <a:r>
              <a:rPr lang="pt-BR" sz="2500" dirty="0" smtClean="0">
                <a:solidFill>
                  <a:srgbClr val="FF0000"/>
                </a:solidFill>
              </a:rPr>
              <a:t>certifico/atesto</a:t>
            </a:r>
            <a:r>
              <a:rPr lang="pt-BR" sz="2500" dirty="0" smtClean="0"/>
              <a:t> nos documentos fiscais eletrônicos deverão ser realizados pelo servidor responsável da despesa via Sistema de Gestão de Protocolo Eletrônico (</a:t>
            </a:r>
            <a:r>
              <a:rPr lang="pt-BR" sz="2500" dirty="0" err="1" smtClean="0"/>
              <a:t>SGPe</a:t>
            </a:r>
            <a:r>
              <a:rPr lang="pt-BR" sz="2500" dirty="0" smtClean="0"/>
              <a:t>), utilizando a assinatura digital do próprio sistema ou a certificação digital disponibilizada pela Infraestrutura de Chaves Públicas Brasileira (</a:t>
            </a:r>
            <a:r>
              <a:rPr lang="pt-BR" sz="2500" dirty="0" err="1" smtClean="0"/>
              <a:t>ICPBrasil</a:t>
            </a:r>
            <a:r>
              <a:rPr lang="pt-BR" sz="2500" dirty="0" smtClean="0"/>
              <a:t>). </a:t>
            </a:r>
            <a:endParaRPr lang="pt-BR" sz="2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984776" cy="2664296"/>
          </a:xfrm>
        </p:spPr>
        <p:txBody>
          <a:bodyPr>
            <a:normAutofit/>
          </a:bodyPr>
          <a:lstStyle/>
          <a:p>
            <a:pPr algn="l"/>
            <a:r>
              <a:rPr lang="pt-BR" sz="2500" b="1" dirty="0" smtClean="0">
                <a:solidFill>
                  <a:srgbClr val="0070C0"/>
                </a:solidFill>
              </a:rPr>
              <a:t>Parágrafo único </a:t>
            </a:r>
            <a:r>
              <a:rPr lang="pt-BR" sz="2500" dirty="0" smtClean="0">
                <a:solidFill>
                  <a:schemeClr val="tx1"/>
                </a:solidFill>
              </a:rPr>
              <a:t>- A assinatura digital do </a:t>
            </a:r>
            <a:r>
              <a:rPr lang="pt-BR" sz="2500" dirty="0" err="1" smtClean="0">
                <a:solidFill>
                  <a:schemeClr val="tx1"/>
                </a:solidFill>
              </a:rPr>
              <a:t>SGPe</a:t>
            </a:r>
            <a:r>
              <a:rPr lang="pt-BR" sz="2500" dirty="0" smtClean="0">
                <a:solidFill>
                  <a:schemeClr val="tx1"/>
                </a:solidFill>
              </a:rPr>
              <a:t> ou a certificação digital disponibilizada pela Infraestrutura de Chaves Públicas Brasileira (</a:t>
            </a:r>
            <a:r>
              <a:rPr lang="pt-BR" sz="2500" dirty="0" err="1" smtClean="0">
                <a:solidFill>
                  <a:schemeClr val="tx1"/>
                </a:solidFill>
              </a:rPr>
              <a:t>ICPBrasil</a:t>
            </a:r>
            <a:r>
              <a:rPr lang="pt-BR" sz="2500" dirty="0" smtClean="0">
                <a:solidFill>
                  <a:schemeClr val="tx1"/>
                </a:solidFill>
              </a:rPr>
              <a:t>) no documento fiscal eletrônico </a:t>
            </a:r>
            <a:r>
              <a:rPr lang="pt-BR" sz="2500" dirty="0" smtClean="0">
                <a:solidFill>
                  <a:srgbClr val="FF0000"/>
                </a:solidFill>
              </a:rPr>
              <a:t>atestará que os produtos foram entregues e/ou os serviços foram devidamente prestados e aceitos. </a:t>
            </a:r>
            <a:endParaRPr lang="pt-BR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664295"/>
          </a:xfrm>
        </p:spPr>
        <p:txBody>
          <a:bodyPr>
            <a:normAutofit/>
          </a:bodyPr>
          <a:lstStyle/>
          <a:p>
            <a:pPr algn="l"/>
            <a:r>
              <a:rPr lang="pt-BR" sz="2300" b="1" dirty="0" smtClean="0">
                <a:solidFill>
                  <a:srgbClr val="0070C0"/>
                </a:solidFill>
              </a:rPr>
              <a:t>Art. 3º </a:t>
            </a:r>
            <a:r>
              <a:rPr lang="pt-BR" sz="2300" dirty="0" smtClean="0"/>
              <a:t>É atribuição do servidor responsável pelo recebimento do bem ou serviço </a:t>
            </a:r>
            <a:r>
              <a:rPr lang="pt-BR" sz="2300" dirty="0" smtClean="0">
                <a:solidFill>
                  <a:srgbClr val="FF0000"/>
                </a:solidFill>
              </a:rPr>
              <a:t>observar se as informações constantes no documento fiscal emitido pela empresa contratada estão em conformidade com a solicitação e empenho emitido</a:t>
            </a:r>
            <a:r>
              <a:rPr lang="pt-BR" sz="2300" dirty="0" smtClean="0"/>
              <a:t>, devendo recusar o recebimento em caso de inconformidade.</a:t>
            </a:r>
            <a:endParaRPr lang="pt-BR" sz="2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7272808" cy="2353816"/>
          </a:xfrm>
        </p:spPr>
        <p:txBody>
          <a:bodyPr>
            <a:noAutofit/>
          </a:bodyPr>
          <a:lstStyle/>
          <a:p>
            <a:pPr algn="l"/>
            <a:r>
              <a:rPr lang="pt-BR" sz="2300" b="1" dirty="0" smtClean="0">
                <a:solidFill>
                  <a:srgbClr val="0070C0"/>
                </a:solidFill>
              </a:rPr>
              <a:t>Art. 4º </a:t>
            </a:r>
            <a:r>
              <a:rPr lang="pt-BR" sz="2300" dirty="0" smtClean="0">
                <a:solidFill>
                  <a:schemeClr val="tx1"/>
                </a:solidFill>
              </a:rPr>
              <a:t>Verificada a regularidade da despesa</a:t>
            </a:r>
            <a:r>
              <a:rPr lang="pt-BR" sz="2300" dirty="0" smtClean="0">
                <a:solidFill>
                  <a:srgbClr val="FF0000"/>
                </a:solidFill>
              </a:rPr>
              <a:t>, todos os documentos deverão ser enviados à respectiva Coordenadoria de Finanças e Contas do Centro </a:t>
            </a:r>
            <a:r>
              <a:rPr lang="pt-BR" sz="2300" dirty="0" smtClean="0">
                <a:solidFill>
                  <a:schemeClr val="tx1"/>
                </a:solidFill>
              </a:rPr>
              <a:t>ou da Reitoria, conforme o caso, via </a:t>
            </a:r>
            <a:r>
              <a:rPr lang="pt-BR" sz="2300" dirty="0" err="1" smtClean="0">
                <a:solidFill>
                  <a:schemeClr val="tx1"/>
                </a:solidFill>
              </a:rPr>
              <a:t>SGPe</a:t>
            </a:r>
            <a:r>
              <a:rPr lang="pt-BR" sz="2300" dirty="0" smtClean="0">
                <a:solidFill>
                  <a:schemeClr val="tx1"/>
                </a:solidFill>
              </a:rPr>
              <a:t> utilizando o documento </a:t>
            </a:r>
            <a:r>
              <a:rPr lang="pt-BR" sz="2300" b="1" u="sng" dirty="0" smtClean="0">
                <a:solidFill>
                  <a:schemeClr val="tx1"/>
                </a:solidFill>
              </a:rPr>
              <a:t>“SOLICITAÇÃO DE PAGAMENTO” </a:t>
            </a:r>
            <a:r>
              <a:rPr lang="pt-BR" sz="2300" dirty="0" smtClean="0">
                <a:solidFill>
                  <a:schemeClr val="tx1"/>
                </a:solidFill>
              </a:rPr>
              <a:t>disponível no Sistema de Gestão de Protocolo Eletrônico (</a:t>
            </a:r>
            <a:r>
              <a:rPr lang="pt-BR" sz="2300" dirty="0" err="1" smtClean="0">
                <a:solidFill>
                  <a:schemeClr val="tx1"/>
                </a:solidFill>
              </a:rPr>
              <a:t>SGPe</a:t>
            </a:r>
            <a:r>
              <a:rPr lang="pt-BR" sz="2300" dirty="0" smtClean="0">
                <a:solidFill>
                  <a:schemeClr val="tx1"/>
                </a:solidFill>
              </a:rPr>
              <a:t>). Anexo I </a:t>
            </a:r>
            <a:endParaRPr lang="pt-BR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2416" y="620689"/>
            <a:ext cx="6600451" cy="2232247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rgbClr val="FF0000"/>
                </a:solidFill>
              </a:rPr>
              <a:t>O setor financeiro ficará a disposição para dúvidas nos dias: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2416" y="3140968"/>
            <a:ext cx="6600451" cy="2762695"/>
          </a:xfrm>
        </p:spPr>
        <p:txBody>
          <a:bodyPr/>
          <a:lstStyle/>
          <a:p>
            <a:r>
              <a:rPr lang="pt-BR" sz="3300" b="1" dirty="0" smtClean="0">
                <a:solidFill>
                  <a:srgbClr val="0070C0"/>
                </a:solidFill>
              </a:rPr>
              <a:t>02/03 a 06/03, nos horários de 15:00h as 16:30h.</a:t>
            </a:r>
          </a:p>
          <a:p>
            <a:endParaRPr lang="pt-BR" sz="3300" b="1" dirty="0" smtClean="0">
              <a:solidFill>
                <a:srgbClr val="92D050"/>
              </a:solidFill>
            </a:endParaRPr>
          </a:p>
          <a:p>
            <a:r>
              <a:rPr lang="pt-BR" sz="3300" b="1" dirty="0" smtClean="0">
                <a:solidFill>
                  <a:srgbClr val="92D050"/>
                </a:solidFill>
              </a:rPr>
              <a:t>OBRIGADO!!</a:t>
            </a:r>
            <a:endParaRPr lang="pt-BR" sz="33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7200800" cy="388843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MODELO DE 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FF0000"/>
                </a:solidFill>
              </a:rPr>
              <a:t>“SOLICITAÇÃO DE PAGAMENTO”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UDESC/LAGUNA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5104" y="-1467544"/>
            <a:ext cx="2001822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960" y="-1570484"/>
            <a:ext cx="17352912" cy="95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39" y="2348881"/>
            <a:ext cx="7163073" cy="3528391"/>
          </a:xfrm>
        </p:spPr>
        <p:txBody>
          <a:bodyPr>
            <a:noAutofit/>
          </a:bodyPr>
          <a:lstStyle/>
          <a:p>
            <a:r>
              <a:rPr lang="pt-BR" sz="2500" b="1" dirty="0" smtClean="0">
                <a:solidFill>
                  <a:srgbClr val="0070C0"/>
                </a:solidFill>
              </a:rPr>
              <a:t>§ 2º </a:t>
            </a:r>
            <a:r>
              <a:rPr lang="pt-BR" sz="2500" b="0" cap="none" dirty="0" smtClean="0"/>
              <a:t>Os documentos que não forem eletrônicos e que não possam ser assinados digitalmente deverão ser </a:t>
            </a:r>
            <a:r>
              <a:rPr lang="pt-BR" sz="2500" b="0" cap="none" dirty="0" smtClean="0">
                <a:solidFill>
                  <a:srgbClr val="FF0000"/>
                </a:solidFill>
              </a:rPr>
              <a:t>encaminhados fisicamente</a:t>
            </a:r>
            <a:r>
              <a:rPr lang="pt-BR" sz="2500" b="0" cap="none" dirty="0" smtClean="0"/>
              <a:t>, sem rasuras tanto no documento quanto no certifico.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b="1" dirty="0" smtClean="0">
                <a:solidFill>
                  <a:srgbClr val="0070C0"/>
                </a:solidFill>
              </a:rPr>
              <a:t>§ 3º </a:t>
            </a:r>
            <a:r>
              <a:rPr lang="pt-BR" sz="2500" b="0" cap="none" dirty="0" smtClean="0"/>
              <a:t>Os documentos fiscais deverão ser certificados com data igual ou posterior à data de emissão dos mesmos.</a:t>
            </a:r>
            <a:endParaRPr lang="pt-BR" sz="2500" b="0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1728192"/>
          </a:xfrm>
        </p:spPr>
        <p:txBody>
          <a:bodyPr>
            <a:normAutofit/>
          </a:bodyPr>
          <a:lstStyle/>
          <a:p>
            <a:r>
              <a:rPr lang="pt-BR" sz="2500" b="1" dirty="0" smtClean="0">
                <a:solidFill>
                  <a:srgbClr val="0070C0"/>
                </a:solidFill>
              </a:rPr>
              <a:t>Art. 4º ...</a:t>
            </a:r>
          </a:p>
          <a:p>
            <a:r>
              <a:rPr lang="pt-BR" sz="2500" b="1" dirty="0" smtClean="0">
                <a:solidFill>
                  <a:srgbClr val="0070C0"/>
                </a:solidFill>
              </a:rPr>
              <a:t>§ 1º </a:t>
            </a:r>
            <a:r>
              <a:rPr lang="pt-BR" sz="2500" dirty="0" smtClean="0">
                <a:solidFill>
                  <a:schemeClr val="tx1"/>
                </a:solidFill>
              </a:rPr>
              <a:t>Nos casos de </a:t>
            </a:r>
            <a:r>
              <a:rPr lang="pt-BR" sz="2500" dirty="0" smtClean="0">
                <a:solidFill>
                  <a:srgbClr val="FF0000"/>
                </a:solidFill>
              </a:rPr>
              <a:t>empenho ordinário</a:t>
            </a:r>
            <a:r>
              <a:rPr lang="pt-BR" sz="2500" dirty="0" smtClean="0">
                <a:solidFill>
                  <a:schemeClr val="tx1"/>
                </a:solidFill>
              </a:rPr>
              <a:t>, os documentos deverão ser encaminhados juntamente com o processo que originou a despesa</a:t>
            </a:r>
            <a:endParaRPr lang="pt-BR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6875041" cy="374441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DOCUMENTOS PARA ANEXAR AO PAGAMENTO DE AQUISIÇÃO/COMPRA </a:t>
            </a:r>
            <a:r>
              <a:rPr lang="pt-BR" sz="2000" b="1" dirty="0" smtClean="0">
                <a:solidFill>
                  <a:srgbClr val="FF0000"/>
                </a:solidFill>
              </a:rPr>
              <a:t>– DANFE</a:t>
            </a:r>
            <a:br>
              <a:rPr lang="pt-BR" sz="2000" b="1" dirty="0" smtClean="0">
                <a:solidFill>
                  <a:srgbClr val="FF0000"/>
                </a:solidFill>
              </a:rPr>
            </a:br>
            <a:r>
              <a:rPr lang="pt-BR" sz="2000" b="1" dirty="0">
                <a:solidFill>
                  <a:srgbClr val="FF0000"/>
                </a:solidFill>
              </a:rPr>
              <a:t/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1- </a:t>
            </a:r>
            <a:r>
              <a:rPr lang="pt-BR" sz="2000" b="1" dirty="0">
                <a:solidFill>
                  <a:schemeClr val="tx1"/>
                </a:solidFill>
              </a:rPr>
              <a:t>SOLICITAÇÃO DE PAGAMENTO (Assinada);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2- NOTA FISCAL – DANFE(Assinada);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3- CERTIDÕES NEGATIVAS DE DÉBITOS;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4- OUTROS DOCUMENTOS.</a:t>
            </a:r>
            <a:br>
              <a:rPr lang="pt-BR" sz="2000" b="1" dirty="0">
                <a:solidFill>
                  <a:schemeClr val="tx1"/>
                </a:solidFill>
              </a:rPr>
            </a:br>
            <a:endParaRPr lang="pt-BR" sz="2000" b="0" cap="none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244827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Art. 5º...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§ 1º </a:t>
            </a:r>
            <a:r>
              <a:rPr lang="pt-BR" dirty="0" smtClean="0">
                <a:solidFill>
                  <a:schemeClr val="tx1"/>
                </a:solidFill>
              </a:rPr>
              <a:t>Anexar ao processo de pagamento </a:t>
            </a:r>
            <a:r>
              <a:rPr lang="pt-BR" dirty="0" smtClean="0">
                <a:solidFill>
                  <a:srgbClr val="FF0000"/>
                </a:solidFill>
              </a:rPr>
              <a:t>o documento fiscal devendo estar certificado</a:t>
            </a:r>
            <a:r>
              <a:rPr lang="pt-BR" dirty="0" smtClean="0">
                <a:solidFill>
                  <a:schemeClr val="tx1"/>
                </a:solidFill>
              </a:rPr>
              <a:t>, em conformidade ao art.3º, pelo servidor responsável pelo recebimento e avaliação do bem ou serviço, observado as normas vigentes e as seguintes disposições: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163072" cy="4968552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rgbClr val="00B050"/>
                </a:solidFill>
              </a:rPr>
              <a:t>1- SOLICITAÇÃO DE PAGAMENTO (Assinada);</a:t>
            </a:r>
            <a:br>
              <a:rPr lang="pt-BR" sz="1800" b="1" dirty="0" smtClean="0">
                <a:solidFill>
                  <a:srgbClr val="00B050"/>
                </a:solidFill>
              </a:rPr>
            </a:br>
            <a:r>
              <a:rPr lang="pt-BR" sz="1800" b="1" dirty="0" smtClean="0">
                <a:solidFill>
                  <a:srgbClr val="00B050"/>
                </a:solidFill>
              </a:rPr>
              <a:t/>
            </a:r>
            <a:br>
              <a:rPr lang="pt-BR" sz="1800" b="1" dirty="0" smtClean="0">
                <a:solidFill>
                  <a:srgbClr val="00B050"/>
                </a:solidFill>
              </a:rPr>
            </a:br>
            <a:r>
              <a:rPr lang="pt-BR" sz="1800" b="1" dirty="0" smtClean="0">
                <a:solidFill>
                  <a:srgbClr val="00B050"/>
                </a:solidFill>
              </a:rPr>
              <a:t>2- NOTA FISCAL DE SERVIÇO(Assinada);</a:t>
            </a:r>
            <a:br>
              <a:rPr lang="pt-BR" sz="1800" b="1" dirty="0" smtClean="0">
                <a:solidFill>
                  <a:srgbClr val="00B050"/>
                </a:solidFill>
              </a:rPr>
            </a:br>
            <a:r>
              <a:rPr lang="pt-BR" sz="1800" b="1" dirty="0" smtClean="0">
                <a:solidFill>
                  <a:srgbClr val="00B050"/>
                </a:solidFill>
              </a:rPr>
              <a:t/>
            </a:r>
            <a:br>
              <a:rPr lang="pt-BR" sz="1800" b="1" dirty="0" smtClean="0">
                <a:solidFill>
                  <a:srgbClr val="00B050"/>
                </a:solidFill>
              </a:rPr>
            </a:br>
            <a:r>
              <a:rPr lang="pt-BR" sz="1800" b="1" dirty="0" smtClean="0">
                <a:solidFill>
                  <a:srgbClr val="00B050"/>
                </a:solidFill>
              </a:rPr>
              <a:t>3- CERTIDÕES NEGATIVAS DE DÉBITOS;</a:t>
            </a:r>
            <a:br>
              <a:rPr lang="pt-BR" sz="1800" b="1" dirty="0" smtClean="0">
                <a:solidFill>
                  <a:srgbClr val="00B050"/>
                </a:solidFill>
              </a:rPr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4- Declarações (</a:t>
            </a:r>
            <a:r>
              <a:rPr lang="pt-BR" sz="1800" b="1" cap="none" dirty="0" smtClean="0"/>
              <a:t>As declarações físicas que não possuírem assinatura digital no </a:t>
            </a:r>
            <a:r>
              <a:rPr lang="pt-BR" sz="1800" b="1" cap="none" dirty="0" err="1" smtClean="0"/>
              <a:t>SGPe</a:t>
            </a:r>
            <a:r>
              <a:rPr lang="pt-BR" sz="1800" b="1" cap="none" dirty="0" smtClean="0"/>
              <a:t>, deverão ser entregues ao setor financeiro);</a:t>
            </a:r>
            <a:br>
              <a:rPr lang="pt-BR" sz="1800" b="1" cap="none" dirty="0" smtClean="0"/>
            </a:br>
            <a:r>
              <a:rPr lang="pt-BR" sz="1800" b="1" cap="none" dirty="0" smtClean="0"/>
              <a:t/>
            </a:r>
            <a:br>
              <a:rPr lang="pt-BR" sz="1800" b="1" cap="none" dirty="0" smtClean="0"/>
            </a:br>
            <a:r>
              <a:rPr lang="pt-BR" sz="1800" b="1" cap="none" dirty="0" smtClean="0"/>
              <a:t>5- GFIP;</a:t>
            </a:r>
            <a:br>
              <a:rPr lang="pt-BR" sz="1800" b="1" cap="none" dirty="0" smtClean="0"/>
            </a:br>
            <a:r>
              <a:rPr lang="pt-BR" sz="1800" b="1" cap="none" dirty="0" smtClean="0"/>
              <a:t/>
            </a:r>
            <a:br>
              <a:rPr lang="pt-BR" sz="1800" b="1" cap="none" dirty="0" smtClean="0"/>
            </a:br>
            <a:r>
              <a:rPr lang="pt-BR" sz="1800" b="1" cap="none" dirty="0" smtClean="0"/>
              <a:t>6 – RELATÓRIOS SICOP (Obras e serviços de engenharia);</a:t>
            </a:r>
            <a:br>
              <a:rPr lang="pt-BR" sz="1800" b="1" cap="none" dirty="0" smtClean="0"/>
            </a:br>
            <a:r>
              <a:rPr lang="pt-BR" sz="1800" b="1" cap="none" dirty="0" smtClean="0"/>
              <a:t/>
            </a:r>
            <a:br>
              <a:rPr lang="pt-BR" sz="1800" b="1" cap="none" dirty="0" smtClean="0"/>
            </a:br>
            <a:r>
              <a:rPr lang="pt-BR" sz="1800" b="1" cap="none" dirty="0" smtClean="0"/>
              <a:t>7- CERTIFICADO DE PARTICIPAÇÃO EM EVENTO;</a:t>
            </a:r>
            <a:br>
              <a:rPr lang="pt-BR" sz="1800" b="1" cap="none" dirty="0" smtClean="0"/>
            </a:br>
            <a:r>
              <a:rPr lang="pt-BR" sz="1800" b="1" cap="none" dirty="0" smtClean="0"/>
              <a:t/>
            </a:r>
            <a:br>
              <a:rPr lang="pt-BR" sz="1800" b="1" cap="none" dirty="0" smtClean="0"/>
            </a:br>
            <a:r>
              <a:rPr lang="pt-BR" sz="1800" b="1" cap="none" dirty="0" smtClean="0"/>
              <a:t>8 – NÚMERO DO PIS/PASEP;</a:t>
            </a:r>
            <a:br>
              <a:rPr lang="pt-BR" sz="1800" b="1" cap="none" dirty="0" smtClean="0"/>
            </a:br>
            <a:r>
              <a:rPr lang="pt-BR" sz="1800" b="1" cap="none" dirty="0" smtClean="0"/>
              <a:t/>
            </a:r>
            <a:br>
              <a:rPr lang="pt-BR" sz="1800" b="1" cap="none" dirty="0" smtClean="0"/>
            </a:br>
            <a:r>
              <a:rPr lang="pt-BR" sz="1800" b="1" cap="none" dirty="0" smtClean="0"/>
              <a:t>9 – OUTROS DOCUMENTOS (Consulta prévia com o setor financeiro)</a:t>
            </a:r>
            <a:r>
              <a:rPr lang="pt-BR" sz="1700" b="1" cap="none" dirty="0" smtClean="0"/>
              <a:t/>
            </a:r>
            <a:br>
              <a:rPr lang="pt-BR" sz="1700" b="1" cap="none" dirty="0" smtClean="0"/>
            </a:br>
            <a:endParaRPr lang="pt-BR" sz="25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080119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DOCUMENTOS PARA ANEXAR AO PAGAMENTO DE SERVIÇOS - NFS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487</Words>
  <Application>Microsoft Office PowerPoint</Application>
  <PresentationFormat>Apresentação na tela (4:3)</PresentationFormat>
  <Paragraphs>27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INSTRUÇÃO NORMATIVA - UDESC</vt:lpstr>
      <vt:lpstr>Art. 2º O certifico/atesto nos documentos fiscais eletrônicos deverão ser realizados pelo servidor responsável da despesa via Sistema de Gestão de Protocolo Eletrônico (SGPe), utilizando a assinatura digital do próprio sistema ou a certificação digital disponibilizada pela Infraestrutura de Chaves Públicas Brasileira (ICPBrasil). </vt:lpstr>
      <vt:lpstr>Art. 3º É atribuição do servidor responsável pelo recebimento do bem ou serviço observar se as informações constantes no documento fiscal emitido pela empresa contratada estão em conformidade com a solicitação e empenho emitido, devendo recusar o recebimento em caso de inconformidade.</vt:lpstr>
      <vt:lpstr>MODELO DE   “SOLICITAÇÃO DE PAGAMENTO”   UDESC/LAGUNA</vt:lpstr>
      <vt:lpstr>Apresentação do PowerPoint</vt:lpstr>
      <vt:lpstr>Apresentação do PowerPoint</vt:lpstr>
      <vt:lpstr>§ 2º Os documentos que não forem eletrônicos e que não possam ser assinados digitalmente deverão ser encaminhados fisicamente, sem rasuras tanto no documento quanto no certifico.  § 3º Os documentos fiscais deverão ser certificados com data igual ou posterior à data de emissão dos mesmos.</vt:lpstr>
      <vt:lpstr>DOCUMENTOS PARA ANEXAR AO PAGAMENTO DE AQUISIÇÃO/COMPRA – DANFE  1- SOLICITAÇÃO DE PAGAMENTO (Assinada);  2- NOTA FISCAL – DANFE(Assinada);  3- CERTIDÕES NEGATIVAS DE DÉBITOS;  4- OUTROS DOCUMENTOS. </vt:lpstr>
      <vt:lpstr>1- SOLICITAÇÃO DE PAGAMENTO (Assinada);  2- NOTA FISCAL DE SERVIÇO(Assinada);  3- CERTIDÕES NEGATIVAS DE DÉBITOS;  4- Declarações (As declarações físicas que não possuírem assinatura digital no SGPe, deverão ser entregues ao setor financeiro);  5- GFIP;  6 – RELATÓRIOS SICOP (Obras e serviços de engenharia);  7- CERTIFICADO DE PARTICIPAÇÃO EM EVENTO;  8 – NÚMERO DO PIS/PASEP;  9 – OUTROS DOCUMENTOS (Consulta prévia com o setor financeiro) </vt:lpstr>
      <vt:lpstr>Art 5º...  § 4º juntar ao processo de pagamento o relatório de “Consulta Situação do Fornecedor” emitido via Sistema SIGEOF, devidamente assinado, devendo relacionar as Certidões Negativas de Débitos - CND’s com vencimento até a data de pagamento prevista no cronograma oficial da Secretaria de Estado da Fazenda – SEF.</vt:lpstr>
      <vt:lpstr>Apresentação do PowerPoint</vt:lpstr>
      <vt:lpstr>Parágrafo único - No caso de qualquer irregularidade, a Coordenadoria de Finanças e Contas do Centro ou da Reitoria, encaminhará o processo à origem, para que estas sejam sanadas. </vt:lpstr>
      <vt:lpstr>Art. 9º Após assinatura das autoridades competentes nas ordens bancárias, a respectiva Coordenadoria de Finanças e Contas do Centro ou Reitoria, conforme o caso, efetuará a assinatura das mesmas (transmissão) no Sistema SIGEF, obedecendo as datas estabelecidas no Cronograma de Transmissão de Arquivos de Ordens Bancárias – Pagamento de Despesas Diversas, determinado pela Secretaria de Estado da Fazenda – SEF/SC.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setor financeiro ficará a disposição para dúvidas nos dias: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INSTRUÇÃO NORMATIVA - UDESC</dc:title>
  <dc:creator>]</dc:creator>
  <cp:lastModifiedBy>LEANDRO BUSS RAMOS</cp:lastModifiedBy>
  <cp:revision>67</cp:revision>
  <dcterms:created xsi:type="dcterms:W3CDTF">2020-02-13T02:26:14Z</dcterms:created>
  <dcterms:modified xsi:type="dcterms:W3CDTF">2022-05-31T18:03:57Z</dcterms:modified>
</cp:coreProperties>
</file>