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81" r:id="rId4"/>
    <p:sldId id="259" r:id="rId5"/>
    <p:sldId id="282" r:id="rId6"/>
    <p:sldId id="280" r:id="rId7"/>
    <p:sldId id="264" r:id="rId8"/>
    <p:sldId id="262" r:id="rId9"/>
    <p:sldId id="263" r:id="rId10"/>
    <p:sldId id="271" r:id="rId11"/>
    <p:sldId id="272" r:id="rId12"/>
    <p:sldId id="275" r:id="rId13"/>
    <p:sldId id="273" r:id="rId14"/>
    <p:sldId id="291" r:id="rId15"/>
    <p:sldId id="292" r:id="rId16"/>
    <p:sldId id="293" r:id="rId17"/>
    <p:sldId id="294" r:id="rId18"/>
    <p:sldId id="266" r:id="rId19"/>
    <p:sldId id="278" r:id="rId20"/>
    <p:sldId id="279" r:id="rId21"/>
    <p:sldId id="297" r:id="rId22"/>
    <p:sldId id="29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desc-my.sharepoint.com/personal/04313319956_udesc_br/Documents/UDESC/Comiss&#227;o%20Setorial%20de%20Avalia&#231;&#227;o/Hist&#243;rico/Participa&#231;&#227;o%20AI%20CERES%20-%20s&#233;rie%20hist&#243;rica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udesc-my.sharepoint.com/personal/04313319956_udesc_br/Documents/UDESC/Comiss&#227;o%20Setorial%20de%20Avalia&#231;&#227;o/Hist&#243;rico/Participa&#231;&#227;o%20AI%20CERES%20-%20s&#233;rie%20hist&#243;rica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[Participação AI CERES - série histórica..xlsx]Planilha1!Tabela dinâmica1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400"/>
              <a:t>Discentes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rgbClr val="7030A0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6">
                <a:lumMod val="5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rgbClr val="00B0F0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3">
                <a:lumMod val="75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 w="28575" cap="rnd">
            <a:solidFill>
              <a:srgbClr val="7030A0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 w="28575" cap="rnd">
            <a:solidFill>
              <a:schemeClr val="accent6">
                <a:lumMod val="5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 w="28575" cap="rnd">
            <a:solidFill>
              <a:srgbClr val="00B0F0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1"/>
          </a:solidFill>
          <a:ln w="28575" cap="rnd">
            <a:solidFill>
              <a:schemeClr val="accent3">
                <a:lumMod val="75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1"/>
          </a:solidFill>
          <a:ln w="28575" cap="rnd">
            <a:solidFill>
              <a:srgbClr val="7030A0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1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1"/>
          </a:solidFill>
          <a:ln w="28575" cap="rnd">
            <a:solidFill>
              <a:schemeClr val="accent6">
                <a:lumMod val="5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1"/>
          </a:solidFill>
          <a:ln w="28575" cap="rnd">
            <a:solidFill>
              <a:srgbClr val="00B0F0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chemeClr val="accent1"/>
          </a:solidFill>
          <a:ln w="28575" cap="rnd">
            <a:solidFill>
              <a:schemeClr val="accent3">
                <a:lumMod val="75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Planilha1!$B$3:$B$5</c:f>
              <c:strCache>
                <c:ptCount val="1"/>
                <c:pt idx="0">
                  <c:v>ARQ - Discentes</c:v>
                </c:pt>
              </c:strCache>
            </c:strRef>
          </c:tx>
          <c:spPr>
            <a:ln w="444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strRef>
              <c:f>Planilha1!$A$6:$A$14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Planilha1!$B$6:$B$14</c:f>
              <c:numCache>
                <c:formatCode>0.00</c:formatCode>
                <c:ptCount val="8"/>
                <c:pt idx="0">
                  <c:v>12.74</c:v>
                </c:pt>
                <c:pt idx="1">
                  <c:v>22.19</c:v>
                </c:pt>
                <c:pt idx="2">
                  <c:v>46.51</c:v>
                </c:pt>
                <c:pt idx="3">
                  <c:v>55.49</c:v>
                </c:pt>
                <c:pt idx="4">
                  <c:v>46.99</c:v>
                </c:pt>
                <c:pt idx="5">
                  <c:v>37.92</c:v>
                </c:pt>
                <c:pt idx="6">
                  <c:v>41.83</c:v>
                </c:pt>
                <c:pt idx="7">
                  <c:v>36.5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20-47D1-ACF7-C5A37957D9C2}"/>
            </c:ext>
          </c:extLst>
        </c:ser>
        <c:ser>
          <c:idx val="1"/>
          <c:order val="1"/>
          <c:tx>
            <c:strRef>
              <c:f>Planilha1!$D$3:$D$5</c:f>
              <c:strCache>
                <c:ptCount val="1"/>
                <c:pt idx="0">
                  <c:v>BIO-BIC - Discentes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Planilha1!$A$6:$A$14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Planilha1!$D$6:$D$14</c:f>
              <c:numCache>
                <c:formatCode>0.00</c:formatCode>
                <c:ptCount val="8"/>
                <c:pt idx="1">
                  <c:v>37.5</c:v>
                </c:pt>
                <c:pt idx="2">
                  <c:v>63.33</c:v>
                </c:pt>
                <c:pt idx="3">
                  <c:v>36.96</c:v>
                </c:pt>
                <c:pt idx="4">
                  <c:v>60.47</c:v>
                </c:pt>
                <c:pt idx="5">
                  <c:v>56.9</c:v>
                </c:pt>
                <c:pt idx="6">
                  <c:v>53.33</c:v>
                </c:pt>
                <c:pt idx="7">
                  <c:v>53.3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320-47D1-ACF7-C5A37957D9C2}"/>
            </c:ext>
          </c:extLst>
        </c:ser>
        <c:ser>
          <c:idx val="2"/>
          <c:order val="2"/>
          <c:tx>
            <c:strRef>
              <c:f>Planilha1!$F$3:$F$5</c:f>
              <c:strCache>
                <c:ptCount val="1"/>
                <c:pt idx="0">
                  <c:v>BIO-BIO - Discentes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Planilha1!$A$6:$A$14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Planilha1!$F$6:$F$14</c:f>
              <c:numCache>
                <c:formatCode>0.00</c:formatCode>
                <c:ptCount val="8"/>
                <c:pt idx="0">
                  <c:v>30</c:v>
                </c:pt>
                <c:pt idx="1">
                  <c:v>32.56</c:v>
                </c:pt>
                <c:pt idx="2">
                  <c:v>45.95</c:v>
                </c:pt>
                <c:pt idx="3">
                  <c:v>46.88</c:v>
                </c:pt>
                <c:pt idx="4">
                  <c:v>48.15</c:v>
                </c:pt>
                <c:pt idx="5">
                  <c:v>40.909999999999997</c:v>
                </c:pt>
                <c:pt idx="6">
                  <c:v>40</c:v>
                </c:pt>
                <c:pt idx="7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320-47D1-ACF7-C5A37957D9C2}"/>
            </c:ext>
          </c:extLst>
        </c:ser>
        <c:ser>
          <c:idx val="3"/>
          <c:order val="3"/>
          <c:tx>
            <c:strRef>
              <c:f>Planilha1!$H$3:$H$5</c:f>
              <c:strCache>
                <c:ptCount val="1"/>
                <c:pt idx="0">
                  <c:v>BIO-MAR - Discentes</c:v>
                </c:pt>
              </c:strCache>
            </c:strRef>
          </c:tx>
          <c:spPr>
            <a:ln w="412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strRef>
              <c:f>Planilha1!$A$6:$A$14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Planilha1!$H$6:$H$14</c:f>
              <c:numCache>
                <c:formatCode>0.00</c:formatCode>
                <c:ptCount val="8"/>
                <c:pt idx="0">
                  <c:v>33</c:v>
                </c:pt>
                <c:pt idx="1">
                  <c:v>38.04</c:v>
                </c:pt>
                <c:pt idx="2">
                  <c:v>54.24</c:v>
                </c:pt>
                <c:pt idx="3">
                  <c:v>52.94</c:v>
                </c:pt>
                <c:pt idx="4">
                  <c:v>65.22</c:v>
                </c:pt>
                <c:pt idx="5">
                  <c:v>59.33</c:v>
                </c:pt>
                <c:pt idx="6">
                  <c:v>49.7</c:v>
                </c:pt>
                <c:pt idx="7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320-47D1-ACF7-C5A37957D9C2}"/>
            </c:ext>
          </c:extLst>
        </c:ser>
        <c:ser>
          <c:idx val="4"/>
          <c:order val="4"/>
          <c:tx>
            <c:strRef>
              <c:f>Planilha1!$J$3:$J$5</c:f>
              <c:strCache>
                <c:ptCount val="1"/>
                <c:pt idx="0">
                  <c:v>CERES - Discentes</c:v>
                </c:pt>
              </c:strCache>
            </c:strRef>
          </c:tx>
          <c:spPr>
            <a:ln w="44450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Planilha1!$A$6:$A$14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Planilha1!$J$6:$J$14</c:f>
              <c:numCache>
                <c:formatCode>0.00</c:formatCode>
                <c:ptCount val="8"/>
                <c:pt idx="0">
                  <c:v>17.89</c:v>
                </c:pt>
                <c:pt idx="1">
                  <c:v>25.4</c:v>
                </c:pt>
                <c:pt idx="2">
                  <c:v>50.8</c:v>
                </c:pt>
                <c:pt idx="3">
                  <c:v>51.64</c:v>
                </c:pt>
                <c:pt idx="4">
                  <c:v>52.98</c:v>
                </c:pt>
                <c:pt idx="5">
                  <c:v>46.39</c:v>
                </c:pt>
                <c:pt idx="6">
                  <c:v>45.12</c:v>
                </c:pt>
                <c:pt idx="7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320-47D1-ACF7-C5A37957D9C2}"/>
            </c:ext>
          </c:extLst>
        </c:ser>
        <c:ser>
          <c:idx val="5"/>
          <c:order val="5"/>
          <c:tx>
            <c:strRef>
              <c:f>Planilha1!$L$3:$L$5</c:f>
              <c:strCache>
                <c:ptCount val="1"/>
                <c:pt idx="0">
                  <c:v>ENG - Discentes</c:v>
                </c:pt>
              </c:strCache>
            </c:strRef>
          </c:tx>
          <c:spPr>
            <a:ln w="44450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Planilha1!$A$6:$A$14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Planilha1!$L$6:$L$14</c:f>
              <c:numCache>
                <c:formatCode>0.00</c:formatCode>
                <c:ptCount val="8"/>
                <c:pt idx="0">
                  <c:v>13.51</c:v>
                </c:pt>
                <c:pt idx="1">
                  <c:v>10.81</c:v>
                </c:pt>
                <c:pt idx="2">
                  <c:v>89.29</c:v>
                </c:pt>
                <c:pt idx="3">
                  <c:v>40</c:v>
                </c:pt>
                <c:pt idx="4">
                  <c:v>51.85</c:v>
                </c:pt>
                <c:pt idx="5">
                  <c:v>70.83</c:v>
                </c:pt>
                <c:pt idx="6">
                  <c:v>38.1</c:v>
                </c:pt>
                <c:pt idx="7">
                  <c:v>26.3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320-47D1-ACF7-C5A37957D9C2}"/>
            </c:ext>
          </c:extLst>
        </c:ser>
        <c:ser>
          <c:idx val="6"/>
          <c:order val="6"/>
          <c:tx>
            <c:strRef>
              <c:f>Planilha1!$N$3:$N$5</c:f>
              <c:strCache>
                <c:ptCount val="1"/>
                <c:pt idx="0">
                  <c:v>UDESC - Discentes</c:v>
                </c:pt>
              </c:strCache>
            </c:strRef>
          </c:tx>
          <c:spPr>
            <a:ln w="5080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Planilha1!$A$6:$A$14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Planilha1!$N$6:$N$14</c:f>
              <c:numCache>
                <c:formatCode>0.00</c:formatCode>
                <c:ptCount val="8"/>
                <c:pt idx="0">
                  <c:v>19.53</c:v>
                </c:pt>
                <c:pt idx="1">
                  <c:v>17.329999999999998</c:v>
                </c:pt>
                <c:pt idx="2">
                  <c:v>21.34</c:v>
                </c:pt>
                <c:pt idx="3">
                  <c:v>17.12</c:v>
                </c:pt>
                <c:pt idx="4">
                  <c:v>33.32</c:v>
                </c:pt>
                <c:pt idx="5">
                  <c:v>35.58</c:v>
                </c:pt>
                <c:pt idx="6">
                  <c:v>36.979999999999997</c:v>
                </c:pt>
                <c:pt idx="7">
                  <c:v>35.21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7320-47D1-ACF7-C5A37957D9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2731968"/>
        <c:axId val="1422729472"/>
      </c:lineChart>
      <c:catAx>
        <c:axId val="1422731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22729472"/>
        <c:crosses val="autoZero"/>
        <c:auto val="1"/>
        <c:lblAlgn val="ctr"/>
        <c:lblOffset val="100"/>
        <c:noMultiLvlLbl val="0"/>
      </c:catAx>
      <c:valAx>
        <c:axId val="1422729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22731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[Participação AI CERES - série histórica..xlsx]Planilha3!Tabela dinâmica2</c:name>
    <c:fmtId val="1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800"/>
              <a:t>Docentes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Planilha3!$B$3:$B$5</c:f>
              <c:strCache>
                <c:ptCount val="1"/>
                <c:pt idx="0">
                  <c:v>ARQ - Docentes</c:v>
                </c:pt>
              </c:strCache>
            </c:strRef>
          </c:tx>
          <c:spPr>
            <a:ln w="444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strRef>
              <c:f>Planilha3!$A$6:$A$14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Planilha3!$B$6:$B$14</c:f>
              <c:numCache>
                <c:formatCode>0.00</c:formatCode>
                <c:ptCount val="8"/>
                <c:pt idx="0">
                  <c:v>32.14</c:v>
                </c:pt>
                <c:pt idx="1">
                  <c:v>58.33</c:v>
                </c:pt>
                <c:pt idx="2">
                  <c:v>79.17</c:v>
                </c:pt>
                <c:pt idx="3">
                  <c:v>86.96</c:v>
                </c:pt>
                <c:pt idx="4">
                  <c:v>91.3</c:v>
                </c:pt>
                <c:pt idx="5">
                  <c:v>91.67</c:v>
                </c:pt>
                <c:pt idx="6">
                  <c:v>68</c:v>
                </c:pt>
                <c:pt idx="7">
                  <c:v>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3A-49B1-A426-5CB6DF8BF893}"/>
            </c:ext>
          </c:extLst>
        </c:ser>
        <c:ser>
          <c:idx val="1"/>
          <c:order val="1"/>
          <c:tx>
            <c:strRef>
              <c:f>Planilha3!$D$3:$D$5</c:f>
              <c:strCache>
                <c:ptCount val="1"/>
                <c:pt idx="0">
                  <c:v>BIO-BIC - Docentes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Planilha3!$A$6:$A$14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Planilha3!$D$6:$D$14</c:f>
              <c:numCache>
                <c:formatCode>0.00</c:formatCode>
                <c:ptCount val="8"/>
                <c:pt idx="1">
                  <c:v>66.67</c:v>
                </c:pt>
                <c:pt idx="2">
                  <c:v>75</c:v>
                </c:pt>
                <c:pt idx="3">
                  <c:v>83.33</c:v>
                </c:pt>
                <c:pt idx="4">
                  <c:v>62.5</c:v>
                </c:pt>
                <c:pt idx="5">
                  <c:v>90.48</c:v>
                </c:pt>
                <c:pt idx="6">
                  <c:v>77.27</c:v>
                </c:pt>
                <c:pt idx="7">
                  <c:v>85.7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3A-49B1-A426-5CB6DF8BF893}"/>
            </c:ext>
          </c:extLst>
        </c:ser>
        <c:ser>
          <c:idx val="2"/>
          <c:order val="2"/>
          <c:tx>
            <c:strRef>
              <c:f>Planilha3!$F$3:$F$5</c:f>
              <c:strCache>
                <c:ptCount val="1"/>
                <c:pt idx="0">
                  <c:v>BIO-BIO - Docentes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Planilha3!$A$6:$A$14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Planilha3!$F$6:$F$14</c:f>
              <c:numCache>
                <c:formatCode>0.00</c:formatCode>
                <c:ptCount val="8"/>
                <c:pt idx="0">
                  <c:v>43.75</c:v>
                </c:pt>
                <c:pt idx="1">
                  <c:v>53.33</c:v>
                </c:pt>
                <c:pt idx="2">
                  <c:v>73.33</c:v>
                </c:pt>
                <c:pt idx="3">
                  <c:v>92.31</c:v>
                </c:pt>
                <c:pt idx="4">
                  <c:v>60</c:v>
                </c:pt>
                <c:pt idx="5">
                  <c:v>87.5</c:v>
                </c:pt>
                <c:pt idx="6">
                  <c:v>50</c:v>
                </c:pt>
                <c:pt idx="7">
                  <c:v>66.7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C3A-49B1-A426-5CB6DF8BF893}"/>
            </c:ext>
          </c:extLst>
        </c:ser>
        <c:ser>
          <c:idx val="3"/>
          <c:order val="3"/>
          <c:tx>
            <c:strRef>
              <c:f>Planilha3!$H$3:$H$5</c:f>
              <c:strCache>
                <c:ptCount val="1"/>
                <c:pt idx="0">
                  <c:v>BIO-MAR - Docentes</c:v>
                </c:pt>
              </c:strCache>
            </c:strRef>
          </c:tx>
          <c:spPr>
            <a:ln w="444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Planilha3!$A$6:$A$14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Planilha3!$H$6:$H$14</c:f>
              <c:numCache>
                <c:formatCode>0.00</c:formatCode>
                <c:ptCount val="8"/>
                <c:pt idx="0">
                  <c:v>42.86</c:v>
                </c:pt>
                <c:pt idx="1">
                  <c:v>45</c:v>
                </c:pt>
                <c:pt idx="2">
                  <c:v>88.24</c:v>
                </c:pt>
                <c:pt idx="3">
                  <c:v>82.35</c:v>
                </c:pt>
                <c:pt idx="4">
                  <c:v>73.91</c:v>
                </c:pt>
                <c:pt idx="5">
                  <c:v>87.5</c:v>
                </c:pt>
                <c:pt idx="6">
                  <c:v>60</c:v>
                </c:pt>
                <c:pt idx="7">
                  <c:v>80.8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C3A-49B1-A426-5CB6DF8BF893}"/>
            </c:ext>
          </c:extLst>
        </c:ser>
        <c:ser>
          <c:idx val="4"/>
          <c:order val="4"/>
          <c:tx>
            <c:strRef>
              <c:f>Planilha3!$J$3:$J$5</c:f>
              <c:strCache>
                <c:ptCount val="1"/>
                <c:pt idx="0">
                  <c:v>CERES - Docentes</c:v>
                </c:pt>
              </c:strCache>
            </c:strRef>
          </c:tx>
          <c:spPr>
            <a:ln w="47625" cap="rnd">
              <a:solidFill>
                <a:srgbClr val="C0000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Planilha3!$A$6:$A$14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Planilha3!$J$6:$J$14</c:f>
              <c:numCache>
                <c:formatCode>0.00</c:formatCode>
                <c:ptCount val="8"/>
                <c:pt idx="0">
                  <c:v>37.74</c:v>
                </c:pt>
                <c:pt idx="1">
                  <c:v>52.9</c:v>
                </c:pt>
                <c:pt idx="2">
                  <c:v>80.430000000000007</c:v>
                </c:pt>
                <c:pt idx="3">
                  <c:v>81.25</c:v>
                </c:pt>
                <c:pt idx="4">
                  <c:v>81.63</c:v>
                </c:pt>
                <c:pt idx="5">
                  <c:v>88.68</c:v>
                </c:pt>
                <c:pt idx="6">
                  <c:v>68</c:v>
                </c:pt>
                <c:pt idx="7">
                  <c:v>76.5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C3A-49B1-A426-5CB6DF8BF893}"/>
            </c:ext>
          </c:extLst>
        </c:ser>
        <c:ser>
          <c:idx val="5"/>
          <c:order val="5"/>
          <c:tx>
            <c:strRef>
              <c:f>Planilha3!$L$3:$L$5</c:f>
              <c:strCache>
                <c:ptCount val="1"/>
                <c:pt idx="0">
                  <c:v>ENG - Docentes</c:v>
                </c:pt>
              </c:strCache>
            </c:strRef>
          </c:tx>
          <c:spPr>
            <a:ln w="44450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Planilha3!$A$6:$A$14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Planilha3!$L$6:$L$14</c:f>
              <c:numCache>
                <c:formatCode>0.00</c:formatCode>
                <c:ptCount val="8"/>
                <c:pt idx="0">
                  <c:v>42.86</c:v>
                </c:pt>
                <c:pt idx="1">
                  <c:v>61.11</c:v>
                </c:pt>
                <c:pt idx="2">
                  <c:v>81.25</c:v>
                </c:pt>
                <c:pt idx="3">
                  <c:v>60</c:v>
                </c:pt>
                <c:pt idx="4">
                  <c:v>84.62</c:v>
                </c:pt>
                <c:pt idx="5">
                  <c:v>85.71</c:v>
                </c:pt>
                <c:pt idx="6">
                  <c:v>63.64</c:v>
                </c:pt>
                <c:pt idx="7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C3A-49B1-A426-5CB6DF8BF893}"/>
            </c:ext>
          </c:extLst>
        </c:ser>
        <c:ser>
          <c:idx val="6"/>
          <c:order val="6"/>
          <c:tx>
            <c:strRef>
              <c:f>Planilha3!$N$3:$N$5</c:f>
              <c:strCache>
                <c:ptCount val="1"/>
                <c:pt idx="0">
                  <c:v>UDESC - Docentes</c:v>
                </c:pt>
              </c:strCache>
            </c:strRef>
          </c:tx>
          <c:spPr>
            <a:ln w="5080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Planilha3!$A$6:$A$14</c:f>
              <c:strCache>
                <c:ptCount val="8"/>
                <c:pt idx="0">
                  <c:v>2022/1</c:v>
                </c:pt>
                <c:pt idx="1">
                  <c:v>2022/2</c:v>
                </c:pt>
                <c:pt idx="2">
                  <c:v>2023/1</c:v>
                </c:pt>
                <c:pt idx="3">
                  <c:v>2023/2</c:v>
                </c:pt>
                <c:pt idx="4">
                  <c:v>2024/1</c:v>
                </c:pt>
                <c:pt idx="5">
                  <c:v>2024/2</c:v>
                </c:pt>
                <c:pt idx="6">
                  <c:v>2025/1</c:v>
                </c:pt>
                <c:pt idx="7">
                  <c:v>2025/2</c:v>
                </c:pt>
              </c:strCache>
            </c:strRef>
          </c:cat>
          <c:val>
            <c:numRef>
              <c:f>Planilha3!$N$6:$N$14</c:f>
              <c:numCache>
                <c:formatCode>0.00</c:formatCode>
                <c:ptCount val="8"/>
                <c:pt idx="0">
                  <c:v>42.2</c:v>
                </c:pt>
                <c:pt idx="1">
                  <c:v>32.19</c:v>
                </c:pt>
                <c:pt idx="2">
                  <c:v>46.87</c:v>
                </c:pt>
                <c:pt idx="3">
                  <c:v>36.869999999999997</c:v>
                </c:pt>
                <c:pt idx="4">
                  <c:v>54.33</c:v>
                </c:pt>
                <c:pt idx="5">
                  <c:v>37.700000000000003</c:v>
                </c:pt>
                <c:pt idx="6">
                  <c:v>45.38</c:v>
                </c:pt>
                <c:pt idx="7">
                  <c:v>45.89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C3A-49B1-A426-5CB6DF8BF8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87337904"/>
        <c:axId val="1687337072"/>
      </c:lineChart>
      <c:catAx>
        <c:axId val="1687337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687337072"/>
        <c:crosses val="autoZero"/>
        <c:auto val="1"/>
        <c:lblAlgn val="ctr"/>
        <c:lblOffset val="100"/>
        <c:noMultiLvlLbl val="0"/>
      </c:catAx>
      <c:valAx>
        <c:axId val="1687337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68733790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130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33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656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5627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5218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740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0564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023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3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238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806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57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031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974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2382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352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C38D2-4B39-4975-AC27-7CF6F3137186}" type="datetimeFigureOut">
              <a:rPr lang="pt-BR" smtClean="0"/>
              <a:t>06/04/2026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E716571-3032-480E-A2D4-90B19A2BA5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344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EF868B11-9430-75F8-7475-9A9FABBD9A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356" y="609059"/>
            <a:ext cx="10233286" cy="111285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EADE9A26-BBDE-B65B-1331-FD1BFBF11CE6}"/>
              </a:ext>
            </a:extLst>
          </p:cNvPr>
          <p:cNvSpPr txBox="1"/>
          <p:nvPr/>
        </p:nvSpPr>
        <p:spPr>
          <a:xfrm>
            <a:off x="1813811" y="4377127"/>
            <a:ext cx="83647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dirty="0"/>
              <a:t>Avaliação Institucional 2025/2</a:t>
            </a:r>
          </a:p>
        </p:txBody>
      </p:sp>
    </p:spTree>
    <p:extLst>
      <p:ext uri="{BB962C8B-B14F-4D97-AF65-F5344CB8AC3E}">
        <p14:creationId xmlns:p14="http://schemas.microsoft.com/office/powerpoint/2010/main" val="500059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6E39A-2500-ACD3-54A5-065B246B3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304B956-7CFC-256D-52CE-6E38A99FA0C6}"/>
              </a:ext>
            </a:extLst>
          </p:cNvPr>
          <p:cNvSpPr txBox="1"/>
          <p:nvPr/>
        </p:nvSpPr>
        <p:spPr>
          <a:xfrm>
            <a:off x="3401729" y="3207894"/>
            <a:ext cx="837761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6600" dirty="0"/>
              <a:t>Sobre </a:t>
            </a:r>
          </a:p>
          <a:p>
            <a:pPr algn="r"/>
            <a:r>
              <a:rPr lang="pt-BR" sz="6600" dirty="0"/>
              <a:t>Desempenho </a:t>
            </a:r>
          </a:p>
          <a:p>
            <a:pPr algn="r"/>
            <a:r>
              <a:rPr lang="pt-BR" sz="6600" dirty="0"/>
              <a:t>Docente/Disciplinas</a:t>
            </a:r>
          </a:p>
        </p:txBody>
      </p:sp>
    </p:spTree>
    <p:extLst>
      <p:ext uri="{BB962C8B-B14F-4D97-AF65-F5344CB8AC3E}">
        <p14:creationId xmlns:p14="http://schemas.microsoft.com/office/powerpoint/2010/main" val="1948343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3D914-E0BE-DAAA-778D-78CD39705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CA2784C-3136-408D-A1EA-0F9B9FFBA9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324550"/>
              </p:ext>
            </p:extLst>
          </p:nvPr>
        </p:nvGraphicFramePr>
        <p:xfrm>
          <a:off x="469030" y="1276904"/>
          <a:ext cx="11722970" cy="5572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05250">
                  <a:extLst>
                    <a:ext uri="{9D8B030D-6E8A-4147-A177-3AD203B41FA5}">
                      <a16:colId xmlns:a16="http://schemas.microsoft.com/office/drawing/2014/main" val="3758034626"/>
                    </a:ext>
                  </a:extLst>
                </a:gridCol>
                <a:gridCol w="1235884">
                  <a:extLst>
                    <a:ext uri="{9D8B030D-6E8A-4147-A177-3AD203B41FA5}">
                      <a16:colId xmlns:a16="http://schemas.microsoft.com/office/drawing/2014/main" val="480197554"/>
                    </a:ext>
                  </a:extLst>
                </a:gridCol>
                <a:gridCol w="1783864">
                  <a:extLst>
                    <a:ext uri="{9D8B030D-6E8A-4147-A177-3AD203B41FA5}">
                      <a16:colId xmlns:a16="http://schemas.microsoft.com/office/drawing/2014/main" val="3530916155"/>
                    </a:ext>
                  </a:extLst>
                </a:gridCol>
                <a:gridCol w="1914146">
                  <a:extLst>
                    <a:ext uri="{9D8B030D-6E8A-4147-A177-3AD203B41FA5}">
                      <a16:colId xmlns:a16="http://schemas.microsoft.com/office/drawing/2014/main" val="4194509607"/>
                    </a:ext>
                  </a:extLst>
                </a:gridCol>
                <a:gridCol w="1312843">
                  <a:extLst>
                    <a:ext uri="{9D8B030D-6E8A-4147-A177-3AD203B41FA5}">
                      <a16:colId xmlns:a16="http://schemas.microsoft.com/office/drawing/2014/main" val="4281704266"/>
                    </a:ext>
                  </a:extLst>
                </a:gridCol>
                <a:gridCol w="1570983">
                  <a:extLst>
                    <a:ext uri="{9D8B030D-6E8A-4147-A177-3AD203B41FA5}">
                      <a16:colId xmlns:a16="http://schemas.microsoft.com/office/drawing/2014/main" val="2656250420"/>
                    </a:ext>
                  </a:extLst>
                </a:gridCol>
              </a:tblGrid>
              <a:tr h="32897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pt-BR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BIO-BIO (12)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BIO-BIC (255)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BIO-MAR (657)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 (35)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ARQ (1025)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150858"/>
                  </a:ext>
                </a:extLst>
              </a:tr>
              <a:tr h="655183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dirty="0">
                          <a:effectLst/>
                        </a:rPr>
                        <a:t>Apresentação plano de ensino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6479875"/>
                  </a:ext>
                </a:extLst>
              </a:tr>
              <a:tr h="82252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>
                          <a:effectLst/>
                        </a:rPr>
                        <a:t>Articulação teoria e prática</a:t>
                      </a:r>
                      <a:endParaRPr lang="pt-BR" sz="2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9330849"/>
                  </a:ext>
                </a:extLst>
              </a:tr>
              <a:tr h="49978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Conteúdo da disciplina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0857401"/>
                  </a:ext>
                </a:extLst>
              </a:tr>
              <a:tr h="544116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 Didático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871464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Metodologia de Ensino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0124069"/>
                  </a:ext>
                </a:extLst>
              </a:tr>
              <a:tr h="55750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Clima de respeito e ética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4124267"/>
                  </a:ext>
                </a:extLst>
              </a:tr>
              <a:tr h="63730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Atendimento fora de aula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7437702"/>
                  </a:ext>
                </a:extLst>
              </a:tr>
              <a:tr h="41966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800">
                          <a:effectLst/>
                        </a:rPr>
                        <a:t>Média</a:t>
                      </a:r>
                      <a:endParaRPr lang="pt-BR" sz="4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4,48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2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99473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83407583-5210-D96F-3E8D-1059F8566526}"/>
              </a:ext>
            </a:extLst>
          </p:cNvPr>
          <p:cNvSpPr txBox="1"/>
          <p:nvPr/>
        </p:nvSpPr>
        <p:spPr>
          <a:xfrm>
            <a:off x="1602449" y="304675"/>
            <a:ext cx="86805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dirty="0"/>
              <a:t>DISCENTES – </a:t>
            </a:r>
            <a:r>
              <a:rPr lang="pt-BR" sz="3600" dirty="0"/>
              <a:t>Docente/Disciplina</a:t>
            </a:r>
            <a:endParaRPr lang="pt-BR" sz="5400" dirty="0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A67BBE68-ABD5-4EC9-A673-EF400FB5CC4E}"/>
              </a:ext>
            </a:extLst>
          </p:cNvPr>
          <p:cNvGrpSpPr/>
          <p:nvPr/>
        </p:nvGrpSpPr>
        <p:grpSpPr>
          <a:xfrm>
            <a:off x="9121470" y="1035802"/>
            <a:ext cx="3159700" cy="307777"/>
            <a:chOff x="8677836" y="6354184"/>
            <a:chExt cx="3159700" cy="307777"/>
          </a:xfrm>
        </p:grpSpPr>
        <p:cxnSp>
          <p:nvCxnSpPr>
            <p:cNvPr id="7" name="Conector reto 6">
              <a:extLst>
                <a:ext uri="{FF2B5EF4-FFF2-40B4-BE49-F238E27FC236}">
                  <a16:creationId xmlns:a16="http://schemas.microsoft.com/office/drawing/2014/main" id="{45F9DB53-1BF0-4E0D-8B4B-0AD44A5FC507}"/>
                </a:ext>
              </a:extLst>
            </p:cNvPr>
            <p:cNvCxnSpPr>
              <a:cxnSpLocks/>
            </p:cNvCxnSpPr>
            <p:nvPr/>
          </p:nvCxnSpPr>
          <p:spPr>
            <a:xfrm>
              <a:off x="8677836" y="6508072"/>
              <a:ext cx="251012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1B8C75B8-853E-4FFC-AC1D-C44034718781}"/>
                </a:ext>
              </a:extLst>
            </p:cNvPr>
            <p:cNvSpPr txBox="1"/>
            <p:nvPr/>
          </p:nvSpPr>
          <p:spPr>
            <a:xfrm>
              <a:off x="8928848" y="6354184"/>
              <a:ext cx="1162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maior valor</a:t>
              </a:r>
            </a:p>
          </p:txBody>
        </p:sp>
        <p:cxnSp>
          <p:nvCxnSpPr>
            <p:cNvPr id="9" name="Conector reto 8">
              <a:extLst>
                <a:ext uri="{FF2B5EF4-FFF2-40B4-BE49-F238E27FC236}">
                  <a16:creationId xmlns:a16="http://schemas.microsoft.com/office/drawing/2014/main" id="{D43DEB26-7244-4E19-89B4-190A5FF74A44}"/>
                </a:ext>
              </a:extLst>
            </p:cNvPr>
            <p:cNvCxnSpPr>
              <a:cxnSpLocks/>
            </p:cNvCxnSpPr>
            <p:nvPr/>
          </p:nvCxnSpPr>
          <p:spPr>
            <a:xfrm>
              <a:off x="10356700" y="6508072"/>
              <a:ext cx="25101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2014A00D-A031-4C86-9775-0390F8E4DC76}"/>
                </a:ext>
              </a:extLst>
            </p:cNvPr>
            <p:cNvSpPr txBox="1"/>
            <p:nvPr/>
          </p:nvSpPr>
          <p:spPr>
            <a:xfrm>
              <a:off x="10607712" y="6354184"/>
              <a:ext cx="1229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menor valor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6764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365BC-788A-AD8A-5966-1D27B8008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284265B-7C0E-9B82-27AB-FEBFB4781B2C}"/>
              </a:ext>
            </a:extLst>
          </p:cNvPr>
          <p:cNvSpPr txBox="1"/>
          <p:nvPr/>
        </p:nvSpPr>
        <p:spPr>
          <a:xfrm>
            <a:off x="6029051" y="3207894"/>
            <a:ext cx="575029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6600"/>
              <a:t>Sobre</a:t>
            </a:r>
          </a:p>
          <a:p>
            <a:pPr algn="r"/>
            <a:r>
              <a:rPr lang="pt-BR" sz="6600"/>
              <a:t>Desempenho</a:t>
            </a:r>
          </a:p>
          <a:p>
            <a:pPr algn="r"/>
            <a:r>
              <a:rPr lang="pt-BR" sz="6600"/>
              <a:t>das turmas</a:t>
            </a:r>
          </a:p>
        </p:txBody>
      </p:sp>
    </p:spTree>
    <p:extLst>
      <p:ext uri="{BB962C8B-B14F-4D97-AF65-F5344CB8AC3E}">
        <p14:creationId xmlns:p14="http://schemas.microsoft.com/office/powerpoint/2010/main" val="1642929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8633F-8F91-DF21-ED1A-95B52592F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A052E099-0740-B0D6-B542-A29FE8A5F785}"/>
              </a:ext>
            </a:extLst>
          </p:cNvPr>
          <p:cNvSpPr txBox="1"/>
          <p:nvPr/>
        </p:nvSpPr>
        <p:spPr>
          <a:xfrm>
            <a:off x="1731739" y="374005"/>
            <a:ext cx="956063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/>
              <a:t>DOCENTES – </a:t>
            </a:r>
            <a:r>
              <a:rPr lang="pt-BR" sz="2800" dirty="0"/>
              <a:t>Desempenho da Turma</a:t>
            </a:r>
            <a:endParaRPr lang="pt-BR" sz="6600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E042C073-EA9A-7032-FA0E-014372E7E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305294"/>
              </p:ext>
            </p:extLst>
          </p:nvPr>
        </p:nvGraphicFramePr>
        <p:xfrm>
          <a:off x="1738648" y="2404294"/>
          <a:ext cx="10445782" cy="3891071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4154946">
                  <a:extLst>
                    <a:ext uri="{9D8B030D-6E8A-4147-A177-3AD203B41FA5}">
                      <a16:colId xmlns:a16="http://schemas.microsoft.com/office/drawing/2014/main" val="3758034626"/>
                    </a:ext>
                  </a:extLst>
                </a:gridCol>
                <a:gridCol w="1232543">
                  <a:extLst>
                    <a:ext uri="{9D8B030D-6E8A-4147-A177-3AD203B41FA5}">
                      <a16:colId xmlns:a16="http://schemas.microsoft.com/office/drawing/2014/main" val="480197554"/>
                    </a:ext>
                  </a:extLst>
                </a:gridCol>
                <a:gridCol w="1427946">
                  <a:extLst>
                    <a:ext uri="{9D8B030D-6E8A-4147-A177-3AD203B41FA5}">
                      <a16:colId xmlns:a16="http://schemas.microsoft.com/office/drawing/2014/main" val="3530916155"/>
                    </a:ext>
                  </a:extLst>
                </a:gridCol>
                <a:gridCol w="1532892">
                  <a:extLst>
                    <a:ext uri="{9D8B030D-6E8A-4147-A177-3AD203B41FA5}">
                      <a16:colId xmlns:a16="http://schemas.microsoft.com/office/drawing/2014/main" val="4194509607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4281704266"/>
                    </a:ext>
                  </a:extLst>
                </a:gridCol>
                <a:gridCol w="1116380">
                  <a:extLst>
                    <a:ext uri="{9D8B030D-6E8A-4147-A177-3AD203B41FA5}">
                      <a16:colId xmlns:a16="http://schemas.microsoft.com/office/drawing/2014/main" val="4004947226"/>
                    </a:ext>
                  </a:extLst>
                </a:gridCol>
              </a:tblGrid>
              <a:tr h="39649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pt-BR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BIO-BIO (1)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BIO-BIC(27)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BIO-MAR(41)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ENG (17)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ARQ (69)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150858"/>
                  </a:ext>
                </a:extLst>
              </a:tr>
              <a:tr h="88165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dirty="0">
                          <a:effectLst/>
                        </a:rPr>
                        <a:t>Colaboração, participação e interesse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</a:rPr>
                        <a:t>4,30</a:t>
                      </a:r>
                      <a:endParaRPr lang="pt-BR" sz="32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</a:rPr>
                        <a:t>4,13</a:t>
                      </a:r>
                      <a:endParaRPr lang="pt-BR" sz="32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6479875"/>
                  </a:ext>
                </a:extLst>
              </a:tr>
              <a:tr h="99134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Clima de respeito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4,61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4,71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9330849"/>
                  </a:ext>
                </a:extLst>
              </a:tr>
              <a:tr h="881657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</a:rPr>
                        <a:t>Capacidade relação conteúdos</a:t>
                      </a:r>
                      <a:endParaRPr lang="pt-B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0857401"/>
                  </a:ext>
                </a:extLst>
              </a:tr>
              <a:tr h="58777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800" dirty="0">
                          <a:effectLst/>
                        </a:rPr>
                        <a:t>Média</a:t>
                      </a:r>
                      <a:endParaRPr lang="pt-BR" sz="4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</a:rPr>
                        <a:t>5,00</a:t>
                      </a:r>
                      <a:endParaRPr lang="pt-BR" sz="3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4,60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4,40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</a:rPr>
                        <a:t>4,40</a:t>
                      </a:r>
                      <a:endParaRPr lang="pt-BR" sz="3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</a:rPr>
                        <a:t>4,40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99473"/>
                  </a:ext>
                </a:extLst>
              </a:tr>
            </a:tbl>
          </a:graphicData>
        </a:graphic>
      </p:graphicFrame>
      <p:grpSp>
        <p:nvGrpSpPr>
          <p:cNvPr id="4" name="Agrupar 3">
            <a:extLst>
              <a:ext uri="{FF2B5EF4-FFF2-40B4-BE49-F238E27FC236}">
                <a16:creationId xmlns:a16="http://schemas.microsoft.com/office/drawing/2014/main" id="{58F0AD81-8660-4114-967F-22020507D1C5}"/>
              </a:ext>
            </a:extLst>
          </p:cNvPr>
          <p:cNvGrpSpPr/>
          <p:nvPr/>
        </p:nvGrpSpPr>
        <p:grpSpPr>
          <a:xfrm>
            <a:off x="9032300" y="2096517"/>
            <a:ext cx="3159700" cy="307777"/>
            <a:chOff x="8677836" y="6354184"/>
            <a:chExt cx="3159700" cy="307777"/>
          </a:xfrm>
        </p:grpSpPr>
        <p:cxnSp>
          <p:nvCxnSpPr>
            <p:cNvPr id="7" name="Conector reto 6">
              <a:extLst>
                <a:ext uri="{FF2B5EF4-FFF2-40B4-BE49-F238E27FC236}">
                  <a16:creationId xmlns:a16="http://schemas.microsoft.com/office/drawing/2014/main" id="{CCD52EA1-2EA5-45C6-AE90-C6EFA5951EEC}"/>
                </a:ext>
              </a:extLst>
            </p:cNvPr>
            <p:cNvCxnSpPr>
              <a:cxnSpLocks/>
            </p:cNvCxnSpPr>
            <p:nvPr/>
          </p:nvCxnSpPr>
          <p:spPr>
            <a:xfrm>
              <a:off x="8677836" y="6508072"/>
              <a:ext cx="251012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1E2BAFA7-EB1D-44D7-B89B-A911FC9F1A32}"/>
                </a:ext>
              </a:extLst>
            </p:cNvPr>
            <p:cNvSpPr txBox="1"/>
            <p:nvPr/>
          </p:nvSpPr>
          <p:spPr>
            <a:xfrm>
              <a:off x="8928848" y="6354184"/>
              <a:ext cx="1162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maior valor</a:t>
              </a:r>
            </a:p>
          </p:txBody>
        </p:sp>
        <p:cxnSp>
          <p:nvCxnSpPr>
            <p:cNvPr id="9" name="Conector reto 8">
              <a:extLst>
                <a:ext uri="{FF2B5EF4-FFF2-40B4-BE49-F238E27FC236}">
                  <a16:creationId xmlns:a16="http://schemas.microsoft.com/office/drawing/2014/main" id="{20C0BC35-8000-4EE0-814B-F55E46E26F2D}"/>
                </a:ext>
              </a:extLst>
            </p:cNvPr>
            <p:cNvCxnSpPr>
              <a:cxnSpLocks/>
            </p:cNvCxnSpPr>
            <p:nvPr/>
          </p:nvCxnSpPr>
          <p:spPr>
            <a:xfrm>
              <a:off x="10356700" y="6508072"/>
              <a:ext cx="25101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07095D49-DBD3-4396-A734-BA3313660863}"/>
                </a:ext>
              </a:extLst>
            </p:cNvPr>
            <p:cNvSpPr txBox="1"/>
            <p:nvPr/>
          </p:nvSpPr>
          <p:spPr>
            <a:xfrm>
              <a:off x="10607712" y="6354184"/>
              <a:ext cx="1229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menor valor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6829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8065E-E40F-C639-BBB8-960068629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C6A8F72-4500-72EA-4470-31DDF0CAD6EF}"/>
              </a:ext>
            </a:extLst>
          </p:cNvPr>
          <p:cNvSpPr txBox="1"/>
          <p:nvPr/>
        </p:nvSpPr>
        <p:spPr>
          <a:xfrm>
            <a:off x="3916239" y="3256020"/>
            <a:ext cx="785064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6600" dirty="0"/>
              <a:t>Planejamento e Avaliação Institucional</a:t>
            </a:r>
          </a:p>
        </p:txBody>
      </p:sp>
    </p:spTree>
    <p:extLst>
      <p:ext uri="{BB962C8B-B14F-4D97-AF65-F5344CB8AC3E}">
        <p14:creationId xmlns:p14="http://schemas.microsoft.com/office/powerpoint/2010/main" val="1297081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1879A-FA11-EB68-68D5-024B6C9F0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77150405-24FF-651B-A550-EF1B053C0C22}"/>
              </a:ext>
            </a:extLst>
          </p:cNvPr>
          <p:cNvSpPr txBox="1"/>
          <p:nvPr/>
        </p:nvSpPr>
        <p:spPr>
          <a:xfrm>
            <a:off x="1731739" y="374005"/>
            <a:ext cx="54457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/>
              <a:t>DOCENTES – 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80287E3F-756E-74D7-8B78-57133417F4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570541"/>
              </p:ext>
            </p:extLst>
          </p:nvPr>
        </p:nvGraphicFramePr>
        <p:xfrm>
          <a:off x="1876926" y="2404294"/>
          <a:ext cx="10190577" cy="3924317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4595702">
                  <a:extLst>
                    <a:ext uri="{9D8B030D-6E8A-4147-A177-3AD203B41FA5}">
                      <a16:colId xmlns:a16="http://schemas.microsoft.com/office/drawing/2014/main" val="3758034626"/>
                    </a:ext>
                  </a:extLst>
                </a:gridCol>
                <a:gridCol w="1579422">
                  <a:extLst>
                    <a:ext uri="{9D8B030D-6E8A-4147-A177-3AD203B41FA5}">
                      <a16:colId xmlns:a16="http://schemas.microsoft.com/office/drawing/2014/main" val="3530916155"/>
                    </a:ext>
                  </a:extLst>
                </a:gridCol>
                <a:gridCol w="1587250">
                  <a:extLst>
                    <a:ext uri="{9D8B030D-6E8A-4147-A177-3AD203B41FA5}">
                      <a16:colId xmlns:a16="http://schemas.microsoft.com/office/drawing/2014/main" val="4194509607"/>
                    </a:ext>
                  </a:extLst>
                </a:gridCol>
                <a:gridCol w="1110434">
                  <a:extLst>
                    <a:ext uri="{9D8B030D-6E8A-4147-A177-3AD203B41FA5}">
                      <a16:colId xmlns:a16="http://schemas.microsoft.com/office/drawing/2014/main" val="4281704266"/>
                    </a:ext>
                  </a:extLst>
                </a:gridCol>
                <a:gridCol w="1317769">
                  <a:extLst>
                    <a:ext uri="{9D8B030D-6E8A-4147-A177-3AD203B41FA5}">
                      <a16:colId xmlns:a16="http://schemas.microsoft.com/office/drawing/2014/main" val="4004947226"/>
                    </a:ext>
                  </a:extLst>
                </a:gridCol>
              </a:tblGrid>
              <a:tr h="372266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pt-BR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BIO-BIC(5)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BIO-MAR(17)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ENG (1)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ARQ (16)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150858"/>
                  </a:ext>
                </a:extLst>
              </a:tr>
              <a:tr h="124166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dirty="0">
                          <a:effectLst/>
                        </a:rPr>
                        <a:t>Conhecimento sobre planejamento institucional da UDESC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</a:rPr>
                        <a:t>4,00</a:t>
                      </a:r>
                      <a:endParaRPr lang="pt-BR" sz="3200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6479875"/>
                  </a:ext>
                </a:extLst>
              </a:tr>
              <a:tr h="93076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dirty="0">
                          <a:effectLst/>
                        </a:rPr>
                        <a:t>Processo de Avaliação Institucional</a:t>
                      </a:r>
                      <a:endParaRPr lang="pt-BR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9330849"/>
                  </a:ext>
                </a:extLst>
              </a:tr>
              <a:tr h="827776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</a:rPr>
                        <a:t>Divulgação Resultados da Avaliação Institucional</a:t>
                      </a:r>
                      <a:endParaRPr lang="pt-B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0857401"/>
                  </a:ext>
                </a:extLst>
              </a:tr>
              <a:tr h="55185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800">
                          <a:effectLst/>
                        </a:rPr>
                        <a:t>Média</a:t>
                      </a:r>
                      <a:endParaRPr lang="pt-BR" sz="4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4,25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4,17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</a:rPr>
                        <a:t>4,66</a:t>
                      </a:r>
                      <a:endParaRPr lang="pt-BR" sz="3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dk1"/>
                          </a:solidFill>
                          <a:effectLst/>
                        </a:rPr>
                        <a:t>4,34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99473"/>
                  </a:ext>
                </a:extLst>
              </a:tr>
            </a:tbl>
          </a:graphicData>
        </a:graphic>
      </p:graphicFrame>
      <p:grpSp>
        <p:nvGrpSpPr>
          <p:cNvPr id="4" name="Agrupar 3">
            <a:extLst>
              <a:ext uri="{FF2B5EF4-FFF2-40B4-BE49-F238E27FC236}">
                <a16:creationId xmlns:a16="http://schemas.microsoft.com/office/drawing/2014/main" id="{7A05C6EE-ABAD-6458-A7F9-8682CD30FBA3}"/>
              </a:ext>
            </a:extLst>
          </p:cNvPr>
          <p:cNvGrpSpPr/>
          <p:nvPr/>
        </p:nvGrpSpPr>
        <p:grpSpPr>
          <a:xfrm>
            <a:off x="9032300" y="2096517"/>
            <a:ext cx="3159700" cy="307777"/>
            <a:chOff x="8677836" y="6354184"/>
            <a:chExt cx="3159700" cy="307777"/>
          </a:xfrm>
        </p:grpSpPr>
        <p:cxnSp>
          <p:nvCxnSpPr>
            <p:cNvPr id="7" name="Conector reto 6">
              <a:extLst>
                <a:ext uri="{FF2B5EF4-FFF2-40B4-BE49-F238E27FC236}">
                  <a16:creationId xmlns:a16="http://schemas.microsoft.com/office/drawing/2014/main" id="{094F119B-2650-CE1D-F2DE-4C3722FC7906}"/>
                </a:ext>
              </a:extLst>
            </p:cNvPr>
            <p:cNvCxnSpPr>
              <a:cxnSpLocks/>
            </p:cNvCxnSpPr>
            <p:nvPr/>
          </p:nvCxnSpPr>
          <p:spPr>
            <a:xfrm>
              <a:off x="8677836" y="6508072"/>
              <a:ext cx="251012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6C69DB6F-EE87-ED68-4715-CCE6859355EB}"/>
                </a:ext>
              </a:extLst>
            </p:cNvPr>
            <p:cNvSpPr txBox="1"/>
            <p:nvPr/>
          </p:nvSpPr>
          <p:spPr>
            <a:xfrm>
              <a:off x="8928848" y="6354184"/>
              <a:ext cx="1162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maior valor</a:t>
              </a:r>
            </a:p>
          </p:txBody>
        </p:sp>
        <p:cxnSp>
          <p:nvCxnSpPr>
            <p:cNvPr id="9" name="Conector reto 8">
              <a:extLst>
                <a:ext uri="{FF2B5EF4-FFF2-40B4-BE49-F238E27FC236}">
                  <a16:creationId xmlns:a16="http://schemas.microsoft.com/office/drawing/2014/main" id="{FF149D6C-FEB1-D333-81AC-584B7379EC31}"/>
                </a:ext>
              </a:extLst>
            </p:cNvPr>
            <p:cNvCxnSpPr>
              <a:cxnSpLocks/>
            </p:cNvCxnSpPr>
            <p:nvPr/>
          </p:nvCxnSpPr>
          <p:spPr>
            <a:xfrm>
              <a:off x="10356700" y="6508072"/>
              <a:ext cx="25101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9297130E-3BEE-9631-99C9-9B22E8B56622}"/>
                </a:ext>
              </a:extLst>
            </p:cNvPr>
            <p:cNvSpPr txBox="1"/>
            <p:nvPr/>
          </p:nvSpPr>
          <p:spPr>
            <a:xfrm>
              <a:off x="10607712" y="6354184"/>
              <a:ext cx="1229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menor valor</a:t>
              </a:r>
            </a:p>
          </p:txBody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36DEF021-DDBE-4567-6B55-A943B50EDC22}"/>
              </a:ext>
            </a:extLst>
          </p:cNvPr>
          <p:cNvSpPr txBox="1"/>
          <p:nvPr/>
        </p:nvSpPr>
        <p:spPr>
          <a:xfrm>
            <a:off x="7057621" y="517232"/>
            <a:ext cx="46106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/>
              <a:t>Planejamento e Avaliação Institucional</a:t>
            </a:r>
          </a:p>
        </p:txBody>
      </p:sp>
    </p:spTree>
    <p:extLst>
      <p:ext uri="{BB962C8B-B14F-4D97-AF65-F5344CB8AC3E}">
        <p14:creationId xmlns:p14="http://schemas.microsoft.com/office/powerpoint/2010/main" val="30727232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88FD9-177D-560A-22E5-FEBCB3195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D27B175-220F-FD72-C910-1C03BD524F02}"/>
              </a:ext>
            </a:extLst>
          </p:cNvPr>
          <p:cNvSpPr txBox="1"/>
          <p:nvPr/>
        </p:nvSpPr>
        <p:spPr>
          <a:xfrm>
            <a:off x="3916239" y="3256020"/>
            <a:ext cx="785064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6600" dirty="0"/>
              <a:t>Gestão e Desenvolvimento Institucional</a:t>
            </a:r>
          </a:p>
        </p:txBody>
      </p:sp>
    </p:spTree>
    <p:extLst>
      <p:ext uri="{BB962C8B-B14F-4D97-AF65-F5344CB8AC3E}">
        <p14:creationId xmlns:p14="http://schemas.microsoft.com/office/powerpoint/2010/main" val="1576208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A0953-9BEF-86A2-6794-C05702237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4E4227C0-3DA2-0B21-D92D-FED345AE4BFD}"/>
              </a:ext>
            </a:extLst>
          </p:cNvPr>
          <p:cNvSpPr txBox="1"/>
          <p:nvPr/>
        </p:nvSpPr>
        <p:spPr>
          <a:xfrm>
            <a:off x="1062038" y="0"/>
            <a:ext cx="44903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dirty="0"/>
              <a:t>DOCENTES – 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B86B84B1-08A1-4F09-EBA6-EC2CBA7EBE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44097"/>
              </p:ext>
            </p:extLst>
          </p:nvPr>
        </p:nvGraphicFramePr>
        <p:xfrm>
          <a:off x="502276" y="936478"/>
          <a:ext cx="11457904" cy="592152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5167236">
                  <a:extLst>
                    <a:ext uri="{9D8B030D-6E8A-4147-A177-3AD203B41FA5}">
                      <a16:colId xmlns:a16="http://schemas.microsoft.com/office/drawing/2014/main" val="3758034626"/>
                    </a:ext>
                  </a:extLst>
                </a:gridCol>
                <a:gridCol w="1775843">
                  <a:extLst>
                    <a:ext uri="{9D8B030D-6E8A-4147-A177-3AD203B41FA5}">
                      <a16:colId xmlns:a16="http://schemas.microsoft.com/office/drawing/2014/main" val="3530916155"/>
                    </a:ext>
                  </a:extLst>
                </a:gridCol>
                <a:gridCol w="1711524">
                  <a:extLst>
                    <a:ext uri="{9D8B030D-6E8A-4147-A177-3AD203B41FA5}">
                      <a16:colId xmlns:a16="http://schemas.microsoft.com/office/drawing/2014/main" val="4194509607"/>
                    </a:ext>
                  </a:extLst>
                </a:gridCol>
                <a:gridCol w="1321651">
                  <a:extLst>
                    <a:ext uri="{9D8B030D-6E8A-4147-A177-3AD203B41FA5}">
                      <a16:colId xmlns:a16="http://schemas.microsoft.com/office/drawing/2014/main" val="4281704266"/>
                    </a:ext>
                  </a:extLst>
                </a:gridCol>
                <a:gridCol w="1481650">
                  <a:extLst>
                    <a:ext uri="{9D8B030D-6E8A-4147-A177-3AD203B41FA5}">
                      <a16:colId xmlns:a16="http://schemas.microsoft.com/office/drawing/2014/main" val="4004947226"/>
                    </a:ext>
                  </a:extLst>
                </a:gridCol>
              </a:tblGrid>
              <a:tr h="31320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pt-BR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BIO-BIC(5)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BIO-MAR(17)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ENG (1)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ARQ (16)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150858"/>
                  </a:ext>
                </a:extLst>
              </a:tr>
              <a:tr h="46565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dirty="0">
                          <a:effectLst/>
                        </a:rPr>
                        <a:t>Qualidade comunicação interna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</a:rPr>
                        <a:t>4,20</a:t>
                      </a:r>
                      <a:endParaRPr lang="pt-BR" sz="3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6479875"/>
                  </a:ext>
                </a:extLst>
              </a:tr>
              <a:tr h="46565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dirty="0">
                          <a:effectLst/>
                        </a:rPr>
                        <a:t>Gestão Central UDESC</a:t>
                      </a:r>
                      <a:endParaRPr lang="pt-BR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9330849"/>
                  </a:ext>
                </a:extLst>
              </a:tr>
              <a:tr h="48048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Qualidade comunicação externa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0857401"/>
                  </a:ext>
                </a:extLst>
              </a:tr>
              <a:tr h="69847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Inclusão, direitos humanos e igualdade étnico-racial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30649706"/>
                  </a:ext>
                </a:extLst>
              </a:tr>
              <a:tr h="46565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Capacitação Docente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6034272"/>
                  </a:ext>
                </a:extLst>
              </a:tr>
              <a:tr h="46565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Gestão de Pessoas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7955697"/>
                  </a:ext>
                </a:extLst>
              </a:tr>
              <a:tr h="48588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Políticas de Ensino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4334519"/>
                  </a:ext>
                </a:extLst>
              </a:tr>
              <a:tr h="479138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Políticas de Pesquisa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0128594"/>
                  </a:ext>
                </a:extLst>
              </a:tr>
              <a:tr h="465650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Políticas de Extensão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4,67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63374"/>
                  </a:ext>
                </a:extLst>
              </a:tr>
              <a:tr h="46565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Gestão do Centro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4,88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1642150"/>
                  </a:ext>
                </a:extLst>
              </a:tr>
              <a:tr h="46565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800" dirty="0">
                          <a:effectLst/>
                        </a:rPr>
                        <a:t>Média</a:t>
                      </a:r>
                      <a:endParaRPr lang="pt-BR" sz="4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3,86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4,01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</a:rPr>
                        <a:t>3,50</a:t>
                      </a:r>
                      <a:endParaRPr lang="pt-BR" sz="3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3200" kern="1200" dirty="0">
                          <a:solidFill>
                            <a:schemeClr val="tx1"/>
                          </a:solidFill>
                          <a:effectLst/>
                        </a:rPr>
                        <a:t>4,31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99473"/>
                  </a:ext>
                </a:extLst>
              </a:tr>
            </a:tbl>
          </a:graphicData>
        </a:graphic>
      </p:graphicFrame>
      <p:grpSp>
        <p:nvGrpSpPr>
          <p:cNvPr id="4" name="Agrupar 3">
            <a:extLst>
              <a:ext uri="{FF2B5EF4-FFF2-40B4-BE49-F238E27FC236}">
                <a16:creationId xmlns:a16="http://schemas.microsoft.com/office/drawing/2014/main" id="{71FBBDCB-6F13-82E2-754A-6618619CCC98}"/>
              </a:ext>
            </a:extLst>
          </p:cNvPr>
          <p:cNvGrpSpPr/>
          <p:nvPr/>
        </p:nvGrpSpPr>
        <p:grpSpPr>
          <a:xfrm>
            <a:off x="8903511" y="666962"/>
            <a:ext cx="3159700" cy="307777"/>
            <a:chOff x="8677836" y="6354184"/>
            <a:chExt cx="3159700" cy="307777"/>
          </a:xfrm>
        </p:grpSpPr>
        <p:cxnSp>
          <p:nvCxnSpPr>
            <p:cNvPr id="7" name="Conector reto 6">
              <a:extLst>
                <a:ext uri="{FF2B5EF4-FFF2-40B4-BE49-F238E27FC236}">
                  <a16:creationId xmlns:a16="http://schemas.microsoft.com/office/drawing/2014/main" id="{E1AA50AF-D55A-63A3-A437-1C49B9661816}"/>
                </a:ext>
              </a:extLst>
            </p:cNvPr>
            <p:cNvCxnSpPr>
              <a:cxnSpLocks/>
            </p:cNvCxnSpPr>
            <p:nvPr/>
          </p:nvCxnSpPr>
          <p:spPr>
            <a:xfrm>
              <a:off x="8677836" y="6508072"/>
              <a:ext cx="251012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1A026C7C-B990-6743-E52F-996E6AFA4DC4}"/>
                </a:ext>
              </a:extLst>
            </p:cNvPr>
            <p:cNvSpPr txBox="1"/>
            <p:nvPr/>
          </p:nvSpPr>
          <p:spPr>
            <a:xfrm>
              <a:off x="8928848" y="6354184"/>
              <a:ext cx="1162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maior valor</a:t>
              </a:r>
            </a:p>
          </p:txBody>
        </p:sp>
        <p:cxnSp>
          <p:nvCxnSpPr>
            <p:cNvPr id="9" name="Conector reto 8">
              <a:extLst>
                <a:ext uri="{FF2B5EF4-FFF2-40B4-BE49-F238E27FC236}">
                  <a16:creationId xmlns:a16="http://schemas.microsoft.com/office/drawing/2014/main" id="{119CCB9A-2447-5E90-15F1-84832534EEE7}"/>
                </a:ext>
              </a:extLst>
            </p:cNvPr>
            <p:cNvCxnSpPr>
              <a:cxnSpLocks/>
            </p:cNvCxnSpPr>
            <p:nvPr/>
          </p:nvCxnSpPr>
          <p:spPr>
            <a:xfrm>
              <a:off x="10356700" y="6508072"/>
              <a:ext cx="25101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C2AFEB6F-B969-9BF9-FEAB-A99F43A94E9C}"/>
                </a:ext>
              </a:extLst>
            </p:cNvPr>
            <p:cNvSpPr txBox="1"/>
            <p:nvPr/>
          </p:nvSpPr>
          <p:spPr>
            <a:xfrm>
              <a:off x="10607712" y="6354184"/>
              <a:ext cx="1229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menor valor</a:t>
              </a:r>
            </a:p>
          </p:txBody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id="{4A44C86A-1ED3-7B22-0F1C-4E8E567576B8}"/>
              </a:ext>
            </a:extLst>
          </p:cNvPr>
          <p:cNvSpPr txBox="1"/>
          <p:nvPr/>
        </p:nvSpPr>
        <p:spPr>
          <a:xfrm>
            <a:off x="5357611" y="115910"/>
            <a:ext cx="493261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dirty="0"/>
              <a:t>Gestão e Desenvolvimento Institucional</a:t>
            </a:r>
          </a:p>
        </p:txBody>
      </p:sp>
    </p:spTree>
    <p:extLst>
      <p:ext uri="{BB962C8B-B14F-4D97-AF65-F5344CB8AC3E}">
        <p14:creationId xmlns:p14="http://schemas.microsoft.com/office/powerpoint/2010/main" val="2250515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4C4F5F7-16BF-DB38-2AFF-650924F0D68F}"/>
              </a:ext>
            </a:extLst>
          </p:cNvPr>
          <p:cNvSpPr txBox="1"/>
          <p:nvPr/>
        </p:nvSpPr>
        <p:spPr>
          <a:xfrm>
            <a:off x="1755769" y="179882"/>
            <a:ext cx="1026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/>
              <a:t>Pontos Frágeis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FC7E6AE7-514C-4023-5409-05F11A28F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3652" y="914399"/>
            <a:ext cx="10138348" cy="575622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pt-BR" sz="2400" dirty="0"/>
              <a:t>Melhorar relação disciplinas </a:t>
            </a:r>
            <a:r>
              <a:rPr lang="pt-BR" sz="2400" dirty="0">
                <a:sym typeface="Wingdings" panose="05000000000000000000" pitchFamily="2" charset="2"/>
              </a:rPr>
              <a:t></a:t>
            </a:r>
            <a:r>
              <a:rPr lang="pt-BR" sz="2400" dirty="0"/>
              <a:t> inserção profissional </a:t>
            </a:r>
            <a:r>
              <a:rPr lang="pt-BR" sz="1600" dirty="0"/>
              <a:t>(Geral)</a:t>
            </a:r>
          </a:p>
          <a:p>
            <a:r>
              <a:rPr lang="pt-BR" sz="2400" dirty="0"/>
              <a:t>Melhorar didática e metodologia de ensino </a:t>
            </a:r>
            <a:r>
              <a:rPr lang="pt-BR" sz="1500" dirty="0"/>
              <a:t>(Geral)</a:t>
            </a:r>
          </a:p>
          <a:p>
            <a:r>
              <a:rPr lang="pt-BR" sz="2400" dirty="0"/>
              <a:t>Melhorar organização da disciplina</a:t>
            </a:r>
            <a:r>
              <a:rPr lang="pt-BR" sz="1500" dirty="0"/>
              <a:t> (Geral)</a:t>
            </a:r>
          </a:p>
          <a:p>
            <a:r>
              <a:rPr lang="pt-BR" sz="2400" dirty="0"/>
              <a:t>Melhorar Material Didático </a:t>
            </a:r>
            <a:r>
              <a:rPr lang="pt-BR" sz="1500" dirty="0"/>
              <a:t>(Geral)</a:t>
            </a:r>
            <a:endParaRPr lang="pt-BR" sz="1100" dirty="0"/>
          </a:p>
          <a:p>
            <a:r>
              <a:rPr lang="pt-BR" sz="2400" dirty="0"/>
              <a:t>Melhorar Explicação, Estratégias e Feedbacks das avaliações </a:t>
            </a:r>
            <a:r>
              <a:rPr lang="pt-BR" sz="1500" dirty="0"/>
              <a:t>(Geral)</a:t>
            </a:r>
          </a:p>
          <a:p>
            <a:r>
              <a:rPr lang="pt-BR" sz="2400" dirty="0"/>
              <a:t>Melhorar atividades de extensão curriculares </a:t>
            </a:r>
            <a:r>
              <a:rPr lang="pt-BR" sz="1600" dirty="0"/>
              <a:t>(BIO)</a:t>
            </a:r>
          </a:p>
          <a:p>
            <a:r>
              <a:rPr lang="pt-BR" sz="2400" dirty="0"/>
              <a:t>Melhorar apoio dos professores à Semana Acadêmica </a:t>
            </a:r>
            <a:r>
              <a:rPr lang="pt-BR" sz="1600" dirty="0"/>
              <a:t>(CABIO)</a:t>
            </a:r>
          </a:p>
          <a:p>
            <a:r>
              <a:rPr lang="pt-BR" sz="2400" dirty="0"/>
              <a:t>Melhorar organização das visitas técnicas </a:t>
            </a:r>
            <a:r>
              <a:rPr lang="pt-BR" sz="1700" b="0" i="0" u="none" strike="noStrike" kern="1200" baseline="0" dirty="0">
                <a:solidFill>
                  <a:srgbClr val="404040"/>
                </a:solidFill>
                <a:latin typeface="Century Gothic" panose="020B0502020202020204" pitchFamily="34" charset="0"/>
              </a:rPr>
              <a:t>(CABIO)</a:t>
            </a:r>
            <a:r>
              <a:rPr lang="pt-BR" sz="1700" dirty="0"/>
              <a:t> </a:t>
            </a:r>
            <a:endParaRPr lang="pt-BR" sz="2400" dirty="0"/>
          </a:p>
          <a:p>
            <a:pPr marL="0" indent="0">
              <a:buNone/>
            </a:pPr>
            <a:endParaRPr lang="pt-BR" sz="1500" dirty="0"/>
          </a:p>
          <a:p>
            <a:pPr marL="0" indent="0">
              <a:buNone/>
            </a:pPr>
            <a:r>
              <a:rPr lang="pt-BR" sz="1500" dirty="0"/>
              <a:t>CASOS PONTUAIS</a:t>
            </a:r>
          </a:p>
          <a:p>
            <a:r>
              <a:rPr lang="pt-BR" sz="2400" dirty="0"/>
              <a:t>Atrasos e faltas </a:t>
            </a:r>
            <a:r>
              <a:rPr lang="pt-BR" sz="1700" dirty="0"/>
              <a:t>(BIO)</a:t>
            </a:r>
          </a:p>
          <a:p>
            <a:r>
              <a:rPr lang="pt-BR" sz="2400" dirty="0"/>
              <a:t>Dificuldades com professores </a:t>
            </a:r>
            <a:r>
              <a:rPr lang="pt-BR" sz="1700" dirty="0"/>
              <a:t>(CABIO)</a:t>
            </a:r>
          </a:p>
          <a:p>
            <a:r>
              <a:rPr lang="pt-BR" sz="2400" dirty="0"/>
              <a:t>Disciplinas em dias separados é ruim para quem trabalha </a:t>
            </a:r>
            <a:r>
              <a:rPr lang="pt-BR" sz="1700" dirty="0"/>
              <a:t>(CABIO) </a:t>
            </a:r>
            <a:endParaRPr lang="pt-BR" sz="2400" dirty="0"/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02433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4C4F5F7-16BF-DB38-2AFF-650924F0D68F}"/>
              </a:ext>
            </a:extLst>
          </p:cNvPr>
          <p:cNvSpPr txBox="1"/>
          <p:nvPr/>
        </p:nvSpPr>
        <p:spPr>
          <a:xfrm>
            <a:off x="1755769" y="179882"/>
            <a:ext cx="1026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/>
              <a:t>Encaminhamentos NDE BIO</a:t>
            </a: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FC7E6AE7-514C-4023-5409-05F11A28F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3652" y="914399"/>
            <a:ext cx="10138348" cy="575622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pt-BR" sz="2400" dirty="0"/>
              <a:t>Melhorar relação disciplinas </a:t>
            </a:r>
            <a:r>
              <a:rPr lang="pt-BR" sz="2400" dirty="0">
                <a:sym typeface="Wingdings" panose="05000000000000000000" pitchFamily="2" charset="2"/>
              </a:rPr>
              <a:t></a:t>
            </a:r>
            <a:r>
              <a:rPr lang="pt-BR" sz="2400" dirty="0"/>
              <a:t> inserção profissional </a:t>
            </a:r>
            <a:r>
              <a:rPr lang="pt-BR" sz="1600" dirty="0"/>
              <a:t>(Geral)</a:t>
            </a:r>
          </a:p>
          <a:p>
            <a:r>
              <a:rPr lang="pt-BR" sz="1600" dirty="0"/>
              <a:t>Encaminhamento: Investigação sobre quais pontos do PPC são trabalhados em cada disciplina.</a:t>
            </a:r>
          </a:p>
          <a:p>
            <a:endParaRPr lang="pt-BR" sz="2400" dirty="0"/>
          </a:p>
          <a:p>
            <a:r>
              <a:rPr lang="pt-BR" sz="2400" dirty="0"/>
              <a:t>Melhorar didática e metodologia de ensino </a:t>
            </a:r>
            <a:r>
              <a:rPr lang="pt-BR" sz="1500" dirty="0"/>
              <a:t>(Geral)</a:t>
            </a:r>
          </a:p>
          <a:p>
            <a:r>
              <a:rPr lang="pt-BR" sz="1500" dirty="0"/>
              <a:t>Encaminhamento: formação continuada</a:t>
            </a:r>
          </a:p>
          <a:p>
            <a:endParaRPr lang="pt-BR" sz="1500" dirty="0"/>
          </a:p>
          <a:p>
            <a:r>
              <a:rPr lang="pt-BR" sz="2400" dirty="0"/>
              <a:t>Melhorar organização da disciplina</a:t>
            </a:r>
            <a:r>
              <a:rPr lang="pt-BR" sz="1500" dirty="0"/>
              <a:t> (Geral)</a:t>
            </a:r>
          </a:p>
          <a:p>
            <a:r>
              <a:rPr lang="pt-BR" sz="1500" dirty="0"/>
              <a:t>Encaminhamento: formação continuada</a:t>
            </a:r>
          </a:p>
          <a:p>
            <a:endParaRPr lang="pt-BR" sz="1500" dirty="0"/>
          </a:p>
          <a:p>
            <a:r>
              <a:rPr lang="pt-BR" sz="2400" dirty="0"/>
              <a:t>Melhorar Material Didático </a:t>
            </a:r>
            <a:r>
              <a:rPr lang="pt-BR" sz="1500" dirty="0"/>
              <a:t>(Geral)</a:t>
            </a:r>
            <a:endParaRPr lang="pt-BR" sz="1100" dirty="0"/>
          </a:p>
          <a:p>
            <a:r>
              <a:rPr lang="pt-BR" sz="1500" dirty="0"/>
              <a:t>Encaminhamento: formação continuada</a:t>
            </a:r>
          </a:p>
          <a:p>
            <a:endParaRPr lang="pt-BR" sz="1500" dirty="0"/>
          </a:p>
          <a:p>
            <a:r>
              <a:rPr lang="pt-BR" sz="2400" dirty="0"/>
              <a:t>Melhorar Explicação, Estratégias e Feedbacks das avaliações </a:t>
            </a:r>
            <a:r>
              <a:rPr lang="pt-BR" sz="1500" dirty="0"/>
              <a:t>(geral)</a:t>
            </a:r>
          </a:p>
          <a:p>
            <a:r>
              <a:rPr lang="pt-BR" sz="1500" dirty="0"/>
              <a:t>Encaminhamento: formação continuada</a:t>
            </a:r>
          </a:p>
          <a:p>
            <a:endParaRPr lang="pt-BR" sz="1500" dirty="0"/>
          </a:p>
          <a:p>
            <a:r>
              <a:rPr lang="pt-BR" sz="2400" dirty="0"/>
              <a:t>Melhorar atividades de extensão curriculares </a:t>
            </a:r>
            <a:r>
              <a:rPr lang="pt-BR" sz="1600" dirty="0"/>
              <a:t>(BIO)</a:t>
            </a:r>
          </a:p>
          <a:p>
            <a:r>
              <a:rPr lang="pt-BR" sz="1600" dirty="0"/>
              <a:t>Encaminhamento: Experimentar projeto piloto com disciplina dividida. </a:t>
            </a:r>
          </a:p>
          <a:p>
            <a:pPr marL="0" indent="0">
              <a:buNone/>
            </a:pP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179036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9CB83-692A-FEB3-9CFA-F56B2DDBC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9F1B37D-175E-D996-FABE-89E142D0BA91}"/>
              </a:ext>
            </a:extLst>
          </p:cNvPr>
          <p:cNvSpPr txBox="1"/>
          <p:nvPr/>
        </p:nvSpPr>
        <p:spPr>
          <a:xfrm>
            <a:off x="3626627" y="5006713"/>
            <a:ext cx="81227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6600"/>
              <a:t>Sobre Participação</a:t>
            </a:r>
          </a:p>
        </p:txBody>
      </p:sp>
    </p:spTree>
    <p:extLst>
      <p:ext uri="{BB962C8B-B14F-4D97-AF65-F5344CB8AC3E}">
        <p14:creationId xmlns:p14="http://schemas.microsoft.com/office/powerpoint/2010/main" val="35700098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4C4F5F7-16BF-DB38-2AFF-650924F0D68F}"/>
              </a:ext>
            </a:extLst>
          </p:cNvPr>
          <p:cNvSpPr txBox="1"/>
          <p:nvPr/>
        </p:nvSpPr>
        <p:spPr>
          <a:xfrm>
            <a:off x="1755769" y="179882"/>
            <a:ext cx="1026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/>
              <a:t>Encaminhamentos NDE BIO</a:t>
            </a: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6CECC7F6-5677-4F2B-956C-636305C34913}"/>
              </a:ext>
            </a:extLst>
          </p:cNvPr>
          <p:cNvSpPr txBox="1">
            <a:spLocks/>
          </p:cNvSpPr>
          <p:nvPr/>
        </p:nvSpPr>
        <p:spPr>
          <a:xfrm>
            <a:off x="1819766" y="3638550"/>
            <a:ext cx="10138348" cy="303956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000" b="1" dirty="0"/>
              <a:t>CASOS PONTUAIS </a:t>
            </a:r>
          </a:p>
          <a:p>
            <a:r>
              <a:rPr lang="pt-BR" sz="2000" dirty="0"/>
              <a:t>Atrasos e faltas</a:t>
            </a:r>
            <a:endParaRPr lang="pt-BR" sz="1200" dirty="0"/>
          </a:p>
          <a:p>
            <a:r>
              <a:rPr lang="pt-BR" sz="1200" dirty="0"/>
              <a:t>Encaminhamento: Conversas pontuais com os professores. Já realizadas.</a:t>
            </a:r>
          </a:p>
          <a:p>
            <a:endParaRPr lang="pt-BR" sz="1200" dirty="0"/>
          </a:p>
          <a:p>
            <a:r>
              <a:rPr lang="pt-BR" sz="2000" dirty="0"/>
              <a:t>Dificuldades com professores </a:t>
            </a:r>
            <a:r>
              <a:rPr lang="pt-BR" sz="1600" dirty="0"/>
              <a:t>(CABIO)</a:t>
            </a:r>
          </a:p>
          <a:p>
            <a:r>
              <a:rPr lang="pt-BR" sz="1200" dirty="0"/>
              <a:t>Encaminhamento: Conversas pontuais com os professores., Já realizadas. </a:t>
            </a:r>
          </a:p>
          <a:p>
            <a:endParaRPr lang="pt-BR" sz="2000" dirty="0"/>
          </a:p>
          <a:p>
            <a:r>
              <a:rPr lang="pt-BR" sz="2000" dirty="0"/>
              <a:t>Disciplinas em dias separados é ruim para quem trabalha </a:t>
            </a:r>
            <a:r>
              <a:rPr lang="pt-BR" sz="1600" dirty="0"/>
              <a:t>(CABIO) </a:t>
            </a:r>
            <a:endParaRPr lang="pt-BR" sz="2000" dirty="0"/>
          </a:p>
          <a:p>
            <a:r>
              <a:rPr lang="pt-BR" sz="1200" dirty="0"/>
              <a:t>Encaminhamento: Fazer levantamento junto ao centro acadêmico sobre as demandas globais dos horários para ver se há de fato alguma tendência expressiva ou se é uma demanda pontual.</a:t>
            </a:r>
          </a:p>
          <a:p>
            <a:pPr marL="0" indent="0">
              <a:buNone/>
            </a:pPr>
            <a:endParaRPr lang="pt-BR" sz="1200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F5E8A30B-C935-43D1-A605-7817BA165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3763" y="887768"/>
            <a:ext cx="10138348" cy="2228851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pt-BR" sz="2400" dirty="0"/>
              <a:t>Melhorar apoio dos professores à Semana Acadêmica </a:t>
            </a:r>
            <a:r>
              <a:rPr lang="pt-BR" sz="1600" dirty="0"/>
              <a:t>(CABIO)</a:t>
            </a:r>
          </a:p>
          <a:p>
            <a:r>
              <a:rPr lang="pt-BR" sz="1600" dirty="0"/>
              <a:t>Encaminhamento: Professores marcarão presença nas aulas de acordo com a participação na semana acadêmica.</a:t>
            </a:r>
          </a:p>
          <a:p>
            <a:endParaRPr lang="pt-BR" sz="2400" dirty="0"/>
          </a:p>
          <a:p>
            <a:r>
              <a:rPr lang="pt-BR" sz="2400" dirty="0"/>
              <a:t>Melhorar organização das visitas técnicas </a:t>
            </a:r>
            <a:r>
              <a:rPr lang="pt-BR" sz="1700" b="0" i="0" u="none" strike="noStrike" kern="1200" baseline="0" dirty="0">
                <a:solidFill>
                  <a:srgbClr val="404040"/>
                </a:solidFill>
                <a:latin typeface="Century Gothic" panose="020B0502020202020204" pitchFamily="34" charset="0"/>
              </a:rPr>
              <a:t>(CABIO)</a:t>
            </a:r>
            <a:r>
              <a:rPr lang="pt-BR" sz="1700" dirty="0"/>
              <a:t> </a:t>
            </a:r>
            <a:endParaRPr lang="pt-BR" sz="2400" dirty="0"/>
          </a:p>
          <a:p>
            <a:r>
              <a:rPr lang="pt-BR" sz="1500" dirty="0"/>
              <a:t>Encaminhamento: Padronizar ofertas das disciplinas intensiva. Divulgar antecipadamente a data da disciplina intensiva para evitar choques. Conscientizar </a:t>
            </a:r>
            <a:r>
              <a:rPr lang="pt-BR" sz="1500" dirty="0" err="1"/>
              <a:t>profs</a:t>
            </a:r>
            <a:r>
              <a:rPr lang="pt-BR" sz="1500" dirty="0"/>
              <a:t> para flexibilizar atividades quando aluno vai para saída de campo.</a:t>
            </a:r>
          </a:p>
          <a:p>
            <a:pPr marL="0" indent="0">
              <a:buNone/>
            </a:pP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6882626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4C4F5F7-16BF-DB38-2AFF-650924F0D68F}"/>
              </a:ext>
            </a:extLst>
          </p:cNvPr>
          <p:cNvSpPr txBox="1"/>
          <p:nvPr/>
        </p:nvSpPr>
        <p:spPr>
          <a:xfrm>
            <a:off x="1755769" y="179882"/>
            <a:ext cx="102663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/>
              <a:t>Encaminhamentos NDE ARQ</a:t>
            </a:r>
          </a:p>
          <a:p>
            <a:endParaRPr lang="pt-BR" sz="4000" dirty="0"/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FC7E6AE7-514C-4023-5409-05F11A28F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3652" y="914399"/>
            <a:ext cx="10138348" cy="575622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pt-BR" sz="2400" dirty="0"/>
              <a:t>Melhorar relação disciplinas </a:t>
            </a:r>
            <a:r>
              <a:rPr lang="pt-BR" sz="2400" dirty="0">
                <a:sym typeface="Wingdings" panose="05000000000000000000" pitchFamily="2" charset="2"/>
              </a:rPr>
              <a:t></a:t>
            </a:r>
            <a:r>
              <a:rPr lang="pt-BR" sz="2400" dirty="0"/>
              <a:t> inserção profissional </a:t>
            </a:r>
            <a:r>
              <a:rPr lang="pt-BR" sz="1600" dirty="0"/>
              <a:t>(Geral)</a:t>
            </a:r>
          </a:p>
          <a:p>
            <a:r>
              <a:rPr lang="pt-BR" sz="1600" dirty="0"/>
              <a:t>Encaminhamento: explicar ao aluno durante a explanação dos conteúdos como aqueles conteúdos estão inseridos no mercado profissional. Palestras com profissionais do mercado.</a:t>
            </a:r>
            <a:endParaRPr lang="pt-BR" sz="2400" dirty="0"/>
          </a:p>
          <a:p>
            <a:r>
              <a:rPr lang="pt-BR" sz="2400" dirty="0"/>
              <a:t>Melhorar didática e metodologia de ensino </a:t>
            </a:r>
            <a:r>
              <a:rPr lang="pt-BR" sz="1500" dirty="0"/>
              <a:t>(Geral)</a:t>
            </a:r>
          </a:p>
          <a:p>
            <a:r>
              <a:rPr lang="pt-BR" sz="1500" dirty="0"/>
              <a:t>Encaminhamento: antes da aplicação de cada metodologia explicar os passos da metodologia e deixar claro as mudanças de metodologias aplicadas a cada aula.</a:t>
            </a:r>
          </a:p>
          <a:p>
            <a:r>
              <a:rPr lang="pt-BR" sz="2400" dirty="0"/>
              <a:t>Melhorar organização da disciplina</a:t>
            </a:r>
            <a:r>
              <a:rPr lang="pt-BR" sz="1500" dirty="0"/>
              <a:t> (Geral)</a:t>
            </a:r>
          </a:p>
          <a:p>
            <a:r>
              <a:rPr lang="pt-BR" sz="1500" dirty="0"/>
              <a:t>Encaminhamento: o curso já tomou a iniciativa de alinhar melhor os conteúdos programáticos das disciplinas. Reforçar aos professores o pedido de realizar um conteúdo programático ajustado por datas no plano de ensino e seguir esse cronograma</a:t>
            </a:r>
          </a:p>
          <a:p>
            <a:r>
              <a:rPr lang="pt-BR" sz="2400" dirty="0"/>
              <a:t>Melhorar Material Didático </a:t>
            </a:r>
            <a:r>
              <a:rPr lang="pt-BR" sz="1500" dirty="0"/>
              <a:t>(Geral)</a:t>
            </a:r>
            <a:endParaRPr lang="pt-BR" sz="1100" dirty="0"/>
          </a:p>
          <a:p>
            <a:r>
              <a:rPr lang="pt-BR" sz="1500" dirty="0"/>
              <a:t>Encaminhamento: reforçar autonomia, indicação da bibliografia do plano de ensino  e repositórios digitais oferecidos pela IES.</a:t>
            </a:r>
          </a:p>
          <a:p>
            <a:r>
              <a:rPr lang="pt-BR" sz="2400" dirty="0"/>
              <a:t>Melhorar Explicação, Estratégias e Feedbacks das avaliações </a:t>
            </a:r>
            <a:r>
              <a:rPr lang="pt-BR" sz="1500" dirty="0"/>
              <a:t>(geral)</a:t>
            </a:r>
          </a:p>
          <a:p>
            <a:r>
              <a:rPr lang="pt-BR" sz="1500" dirty="0"/>
              <a:t>Encaminhamento: reunião e capacitação para alinhamento de rubricas e métodos avaliativos</a:t>
            </a:r>
          </a:p>
          <a:p>
            <a:r>
              <a:rPr lang="pt-BR" sz="2400" dirty="0"/>
              <a:t>Melhorar comunicação entre disciplinas integradas/conjuntas</a:t>
            </a:r>
            <a:r>
              <a:rPr lang="pt-BR" sz="1500" dirty="0"/>
              <a:t>(ARQ)</a:t>
            </a:r>
          </a:p>
          <a:p>
            <a:r>
              <a:rPr lang="pt-BR" sz="1500" dirty="0"/>
              <a:t>Encaminhamento: reuniões no começo do semestre que já foram realizadas</a:t>
            </a:r>
          </a:p>
          <a:p>
            <a:pPr marL="0" indent="0">
              <a:lnSpc>
                <a:spcPct val="90000"/>
              </a:lnSpc>
              <a:buNone/>
            </a:pPr>
            <a:endParaRPr lang="pt-BR" sz="240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3774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4C4F5F7-16BF-DB38-2AFF-650924F0D68F}"/>
              </a:ext>
            </a:extLst>
          </p:cNvPr>
          <p:cNvSpPr txBox="1"/>
          <p:nvPr/>
        </p:nvSpPr>
        <p:spPr>
          <a:xfrm>
            <a:off x="1755769" y="179882"/>
            <a:ext cx="1026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/>
              <a:t>Encaminhamentos NDE ARQ</a:t>
            </a: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6CECC7F6-5677-4F2B-956C-636305C34913}"/>
              </a:ext>
            </a:extLst>
          </p:cNvPr>
          <p:cNvSpPr txBox="1">
            <a:spLocks/>
          </p:cNvSpPr>
          <p:nvPr/>
        </p:nvSpPr>
        <p:spPr>
          <a:xfrm>
            <a:off x="1819766" y="921895"/>
            <a:ext cx="10138348" cy="57562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600" b="1" dirty="0"/>
              <a:t>CASOS PONTUAIS </a:t>
            </a:r>
          </a:p>
          <a:p>
            <a:r>
              <a:rPr lang="pt-BR" sz="1600" dirty="0"/>
              <a:t>Atrasos e faltas</a:t>
            </a:r>
            <a:endParaRPr lang="pt-BR" sz="1050" dirty="0"/>
          </a:p>
          <a:p>
            <a:r>
              <a:rPr lang="pt-BR" sz="1050" dirty="0"/>
              <a:t>Encaminhamento: necessidade de saber quais são os professores para conversa particular com a chefia de departamento. </a:t>
            </a:r>
          </a:p>
          <a:p>
            <a:pPr lvl="1"/>
            <a:r>
              <a:rPr lang="pt-BR" sz="850" dirty="0"/>
              <a:t>CSA enviou planilhas detalhadas</a:t>
            </a:r>
          </a:p>
          <a:p>
            <a:endParaRPr lang="pt-BR" sz="1050" dirty="0"/>
          </a:p>
          <a:p>
            <a:r>
              <a:rPr lang="pt-BR" sz="1600" dirty="0"/>
              <a:t>Domínio do Conteúdo</a:t>
            </a:r>
          </a:p>
          <a:p>
            <a:r>
              <a:rPr lang="pt-BR" sz="1050" dirty="0"/>
              <a:t>Encaminhamento: necessidade de saber quais são os professores para conversa particular com a chefia de departamento</a:t>
            </a:r>
          </a:p>
          <a:p>
            <a:pPr lvl="1"/>
            <a:r>
              <a:rPr lang="pt-BR" sz="850" dirty="0"/>
              <a:t>CAS enviou planilhas detalhadas</a:t>
            </a:r>
          </a:p>
          <a:p>
            <a:pPr marL="0" indent="0">
              <a:buNone/>
            </a:pPr>
            <a:endParaRPr lang="pt-BR" sz="1050" dirty="0"/>
          </a:p>
        </p:txBody>
      </p:sp>
    </p:spTree>
    <p:extLst>
      <p:ext uri="{BB962C8B-B14F-4D97-AF65-F5344CB8AC3E}">
        <p14:creationId xmlns:p14="http://schemas.microsoft.com/office/powerpoint/2010/main" val="2901486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EDFB38B-689F-76D6-85E3-984CB7B79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114137"/>
              </p:ext>
            </p:extLst>
          </p:nvPr>
        </p:nvGraphicFramePr>
        <p:xfrm>
          <a:off x="1114426" y="1409493"/>
          <a:ext cx="10744200" cy="4971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7049">
                  <a:extLst>
                    <a:ext uri="{9D8B030D-6E8A-4147-A177-3AD203B41FA5}">
                      <a16:colId xmlns:a16="http://schemas.microsoft.com/office/drawing/2014/main" val="3758034626"/>
                    </a:ext>
                  </a:extLst>
                </a:gridCol>
                <a:gridCol w="1857375">
                  <a:extLst>
                    <a:ext uri="{9D8B030D-6E8A-4147-A177-3AD203B41FA5}">
                      <a16:colId xmlns:a16="http://schemas.microsoft.com/office/drawing/2014/main" val="480197554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3530916155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4194509607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4281704266"/>
                    </a:ext>
                  </a:extLst>
                </a:gridCol>
                <a:gridCol w="1266826">
                  <a:extLst>
                    <a:ext uri="{9D8B030D-6E8A-4147-A177-3AD203B41FA5}">
                      <a16:colId xmlns:a16="http://schemas.microsoft.com/office/drawing/2014/main" val="2018821032"/>
                    </a:ext>
                  </a:extLst>
                </a:gridCol>
              </a:tblGrid>
              <a:tr h="32897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BIO-BIO (14)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BIO-BIC (90)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BIO-MAR (169)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 (19)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ARQ (364)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150858"/>
                  </a:ext>
                </a:extLst>
              </a:tr>
              <a:tr h="46361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2022/1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12,74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16479875"/>
                  </a:ext>
                </a:extLst>
              </a:tr>
              <a:tr h="51116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2022/2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32,56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9330849"/>
                  </a:ext>
                </a:extLst>
              </a:tr>
              <a:tr h="54684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2023/1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71,24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46,51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0857401"/>
                  </a:ext>
                </a:extLst>
              </a:tr>
              <a:tr h="55883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2023/2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46,88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55,49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8075488"/>
                  </a:ext>
                </a:extLst>
              </a:tr>
              <a:tr h="519953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2024/1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60,47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46,99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379009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2024/2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40,91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56,90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37,92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7883585"/>
                  </a:ext>
                </a:extLst>
              </a:tr>
              <a:tr h="512221">
                <a:tc>
                  <a:txBody>
                    <a:bodyPr/>
                    <a:lstStyle/>
                    <a:p>
                      <a:pPr marL="0" algn="just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2025/1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53,33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54,85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436025"/>
                  </a:ext>
                </a:extLst>
              </a:tr>
              <a:tr h="51222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2025/2</a:t>
                      </a: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50,00</a:t>
                      </a: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53,30</a:t>
                      </a: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45,00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26,30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36,50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860643"/>
                  </a:ext>
                </a:extLst>
              </a:tr>
              <a:tr h="41966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800" dirty="0">
                          <a:effectLst/>
                        </a:rPr>
                        <a:t>Média</a:t>
                      </a:r>
                      <a:endParaRPr lang="pt-BR" sz="4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41,81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51,68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49,68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42,59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37,52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99473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C55AD169-61AB-D218-0AED-C87A6136F189}"/>
              </a:ext>
            </a:extLst>
          </p:cNvPr>
          <p:cNvSpPr txBox="1"/>
          <p:nvPr/>
        </p:nvSpPr>
        <p:spPr>
          <a:xfrm>
            <a:off x="1595277" y="500554"/>
            <a:ext cx="73548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dirty="0"/>
              <a:t>DISCENTES </a:t>
            </a:r>
            <a:r>
              <a:rPr lang="pt-BR" sz="2000" dirty="0"/>
              <a:t>(658 discentes cadastrados)</a:t>
            </a:r>
            <a:endParaRPr lang="pt-BR" sz="5400" dirty="0"/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A4A93F13-57B5-4B63-99C7-692DCDBDF990}"/>
              </a:ext>
            </a:extLst>
          </p:cNvPr>
          <p:cNvCxnSpPr>
            <a:cxnSpLocks/>
          </p:cNvCxnSpPr>
          <p:nvPr/>
        </p:nvCxnSpPr>
        <p:spPr>
          <a:xfrm>
            <a:off x="8677836" y="6588754"/>
            <a:ext cx="251012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F71FC9C1-15D6-40E9-9FD4-20E31FC24D34}"/>
              </a:ext>
            </a:extLst>
          </p:cNvPr>
          <p:cNvSpPr txBox="1"/>
          <p:nvPr/>
        </p:nvSpPr>
        <p:spPr>
          <a:xfrm>
            <a:off x="8928848" y="6434866"/>
            <a:ext cx="11624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maior valor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AE076AE1-9FC5-4316-AE70-6CCE3A2ED041}"/>
              </a:ext>
            </a:extLst>
          </p:cNvPr>
          <p:cNvCxnSpPr>
            <a:cxnSpLocks/>
          </p:cNvCxnSpPr>
          <p:nvPr/>
        </p:nvCxnSpPr>
        <p:spPr>
          <a:xfrm>
            <a:off x="10356700" y="6588754"/>
            <a:ext cx="25101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6EC79E4D-F663-4C86-A7C0-E5136DC80ED0}"/>
              </a:ext>
            </a:extLst>
          </p:cNvPr>
          <p:cNvSpPr txBox="1"/>
          <p:nvPr/>
        </p:nvSpPr>
        <p:spPr>
          <a:xfrm>
            <a:off x="10607712" y="6434866"/>
            <a:ext cx="1229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/>
              <a:t>menor valor</a:t>
            </a:r>
          </a:p>
        </p:txBody>
      </p:sp>
    </p:spTree>
    <p:extLst>
      <p:ext uri="{BB962C8B-B14F-4D97-AF65-F5344CB8AC3E}">
        <p14:creationId xmlns:p14="http://schemas.microsoft.com/office/powerpoint/2010/main" val="3554633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7C4D3DF-2B1E-481D-A9FE-9C46DB92DC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3262588"/>
              </p:ext>
            </p:extLst>
          </p:nvPr>
        </p:nvGraphicFramePr>
        <p:xfrm>
          <a:off x="2161309" y="230909"/>
          <a:ext cx="9855200" cy="6437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9098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EDFB38B-689F-76D6-85E3-984CB7B79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669678"/>
              </p:ext>
            </p:extLst>
          </p:nvPr>
        </p:nvGraphicFramePr>
        <p:xfrm>
          <a:off x="1584289" y="1313483"/>
          <a:ext cx="10050048" cy="4952197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149511">
                  <a:extLst>
                    <a:ext uri="{9D8B030D-6E8A-4147-A177-3AD203B41FA5}">
                      <a16:colId xmlns:a16="http://schemas.microsoft.com/office/drawing/2014/main" val="375803462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80197554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3530916155"/>
                    </a:ext>
                  </a:extLst>
                </a:gridCol>
                <a:gridCol w="1933575">
                  <a:extLst>
                    <a:ext uri="{9D8B030D-6E8A-4147-A177-3AD203B41FA5}">
                      <a16:colId xmlns:a16="http://schemas.microsoft.com/office/drawing/2014/main" val="4194509607"/>
                    </a:ext>
                  </a:extLst>
                </a:gridCol>
                <a:gridCol w="1319914">
                  <a:extLst>
                    <a:ext uri="{9D8B030D-6E8A-4147-A177-3AD203B41FA5}">
                      <a16:colId xmlns:a16="http://schemas.microsoft.com/office/drawing/2014/main" val="4281704266"/>
                    </a:ext>
                  </a:extLst>
                </a:gridCol>
                <a:gridCol w="1160898">
                  <a:extLst>
                    <a:ext uri="{9D8B030D-6E8A-4147-A177-3AD203B41FA5}">
                      <a16:colId xmlns:a16="http://schemas.microsoft.com/office/drawing/2014/main" val="2018821032"/>
                    </a:ext>
                  </a:extLst>
                </a:gridCol>
              </a:tblGrid>
              <a:tr h="32897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800" dirty="0">
                          <a:effectLst/>
                        </a:rPr>
                        <a:t>%</a:t>
                      </a:r>
                      <a:endParaRPr lang="pt-BR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BIO-BIO (3)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BIO-BIC (21)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BIO-MAR (26)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ENG (8)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ARQ (25)</a:t>
                      </a:r>
                      <a:endParaRPr lang="pt-BR" sz="18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150858"/>
                  </a:ext>
                </a:extLst>
              </a:tr>
              <a:tr h="46361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2022/1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43,75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42,86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37,74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32,14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16479875"/>
                  </a:ext>
                </a:extLst>
              </a:tr>
              <a:tr h="51116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2022/2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53,33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66,67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58,33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9330849"/>
                  </a:ext>
                </a:extLst>
              </a:tr>
              <a:tr h="546847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2023/1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73,33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88,24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0857401"/>
                  </a:ext>
                </a:extLst>
              </a:tr>
              <a:tr h="55883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2023/2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92,31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83,33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86,96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8075488"/>
                  </a:ext>
                </a:extLst>
              </a:tr>
              <a:tr h="519953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2024/1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62,50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73,91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81,63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5379009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2024/2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88,68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91,67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7883585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2025/1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79396243"/>
                  </a:ext>
                </a:extLst>
              </a:tr>
              <a:tr h="51222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2025/2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66,70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85,70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80,80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7030A0"/>
                          </a:solidFill>
                          <a:effectLst/>
                          <a:latin typeface="+mn-lt"/>
                        </a:rPr>
                        <a:t>100,00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72,00</a:t>
                      </a: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436025"/>
                  </a:ext>
                </a:extLst>
              </a:tr>
              <a:tr h="41966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800" dirty="0">
                          <a:effectLst/>
                        </a:rPr>
                        <a:t>Média</a:t>
                      </a:r>
                      <a:endParaRPr lang="pt-BR" sz="4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65,87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77,28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70,08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72,40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72,45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99473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C55AD169-61AB-D218-0AED-C87A6136F189}"/>
              </a:ext>
            </a:extLst>
          </p:cNvPr>
          <p:cNvSpPr txBox="1"/>
          <p:nvPr/>
        </p:nvSpPr>
        <p:spPr>
          <a:xfrm>
            <a:off x="1693889" y="476808"/>
            <a:ext cx="73436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dirty="0"/>
              <a:t>DOCENTES </a:t>
            </a:r>
            <a:r>
              <a:rPr lang="pt-BR" sz="3200" dirty="0"/>
              <a:t>(51 cadastrados)</a:t>
            </a:r>
            <a:endParaRPr lang="pt-BR" sz="5400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CAEB1F7-9B1F-4DF6-9DC3-C91E4172AA23}"/>
              </a:ext>
            </a:extLst>
          </p:cNvPr>
          <p:cNvGrpSpPr/>
          <p:nvPr/>
        </p:nvGrpSpPr>
        <p:grpSpPr>
          <a:xfrm>
            <a:off x="8677836" y="6354184"/>
            <a:ext cx="3159700" cy="307777"/>
            <a:chOff x="8677836" y="6354184"/>
            <a:chExt cx="3159700" cy="307777"/>
          </a:xfrm>
        </p:grpSpPr>
        <p:cxnSp>
          <p:nvCxnSpPr>
            <p:cNvPr id="3" name="Conector reto 2">
              <a:extLst>
                <a:ext uri="{FF2B5EF4-FFF2-40B4-BE49-F238E27FC236}">
                  <a16:creationId xmlns:a16="http://schemas.microsoft.com/office/drawing/2014/main" id="{A4A93F13-57B5-4B63-99C7-692DCDBDF990}"/>
                </a:ext>
              </a:extLst>
            </p:cNvPr>
            <p:cNvCxnSpPr>
              <a:cxnSpLocks/>
            </p:cNvCxnSpPr>
            <p:nvPr/>
          </p:nvCxnSpPr>
          <p:spPr>
            <a:xfrm>
              <a:off x="8677836" y="6508072"/>
              <a:ext cx="251012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id="{F71FC9C1-15D6-40E9-9FD4-20E31FC24D34}"/>
                </a:ext>
              </a:extLst>
            </p:cNvPr>
            <p:cNvSpPr txBox="1"/>
            <p:nvPr/>
          </p:nvSpPr>
          <p:spPr>
            <a:xfrm>
              <a:off x="8928848" y="6354184"/>
              <a:ext cx="1162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maior valor</a:t>
              </a:r>
            </a:p>
          </p:txBody>
        </p:sp>
        <p:cxnSp>
          <p:nvCxnSpPr>
            <p:cNvPr id="8" name="Conector reto 7">
              <a:extLst>
                <a:ext uri="{FF2B5EF4-FFF2-40B4-BE49-F238E27FC236}">
                  <a16:creationId xmlns:a16="http://schemas.microsoft.com/office/drawing/2014/main" id="{AE076AE1-9FC5-4316-AE70-6CCE3A2ED041}"/>
                </a:ext>
              </a:extLst>
            </p:cNvPr>
            <p:cNvCxnSpPr>
              <a:cxnSpLocks/>
            </p:cNvCxnSpPr>
            <p:nvPr/>
          </p:nvCxnSpPr>
          <p:spPr>
            <a:xfrm>
              <a:off x="10356700" y="6508072"/>
              <a:ext cx="25101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6EC79E4D-F663-4C86-A7C0-E5136DC80ED0}"/>
                </a:ext>
              </a:extLst>
            </p:cNvPr>
            <p:cNvSpPr txBox="1"/>
            <p:nvPr/>
          </p:nvSpPr>
          <p:spPr>
            <a:xfrm>
              <a:off x="10607712" y="6354184"/>
              <a:ext cx="1229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menor valor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5307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651D8-05E5-A69A-7D1F-F27FE2302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9505AD39-DEB2-4443-8CB3-38D916B567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1928029"/>
              </p:ext>
            </p:extLst>
          </p:nvPr>
        </p:nvGraphicFramePr>
        <p:xfrm>
          <a:off x="2050473" y="249382"/>
          <a:ext cx="9845964" cy="650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3983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8A206EF-03C1-0A60-9AD6-F58A7F907504}"/>
              </a:ext>
            </a:extLst>
          </p:cNvPr>
          <p:cNvSpPr txBox="1"/>
          <p:nvPr/>
        </p:nvSpPr>
        <p:spPr>
          <a:xfrm>
            <a:off x="2597022" y="3207894"/>
            <a:ext cx="918232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6600"/>
              <a:t>Sobre Organização </a:t>
            </a:r>
          </a:p>
          <a:p>
            <a:pPr algn="r"/>
            <a:r>
              <a:rPr lang="pt-BR" sz="6600"/>
              <a:t>Didático-Pedagógica</a:t>
            </a:r>
          </a:p>
          <a:p>
            <a:pPr algn="r"/>
            <a:r>
              <a:rPr lang="pt-BR" sz="6600"/>
              <a:t>dos Cursos</a:t>
            </a:r>
          </a:p>
        </p:txBody>
      </p:sp>
    </p:spTree>
    <p:extLst>
      <p:ext uri="{BB962C8B-B14F-4D97-AF65-F5344CB8AC3E}">
        <p14:creationId xmlns:p14="http://schemas.microsoft.com/office/powerpoint/2010/main" val="916651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EDFB38B-689F-76D6-85E3-984CB7B79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08890"/>
              </p:ext>
            </p:extLst>
          </p:nvPr>
        </p:nvGraphicFramePr>
        <p:xfrm>
          <a:off x="2121766" y="2021745"/>
          <a:ext cx="9989198" cy="33116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73333">
                  <a:extLst>
                    <a:ext uri="{9D8B030D-6E8A-4147-A177-3AD203B41FA5}">
                      <a16:colId xmlns:a16="http://schemas.microsoft.com/office/drawing/2014/main" val="3758034626"/>
                    </a:ext>
                  </a:extLst>
                </a:gridCol>
                <a:gridCol w="1178669">
                  <a:extLst>
                    <a:ext uri="{9D8B030D-6E8A-4147-A177-3AD203B41FA5}">
                      <a16:colId xmlns:a16="http://schemas.microsoft.com/office/drawing/2014/main" val="480197554"/>
                    </a:ext>
                  </a:extLst>
                </a:gridCol>
                <a:gridCol w="1365530">
                  <a:extLst>
                    <a:ext uri="{9D8B030D-6E8A-4147-A177-3AD203B41FA5}">
                      <a16:colId xmlns:a16="http://schemas.microsoft.com/office/drawing/2014/main" val="3530916155"/>
                    </a:ext>
                  </a:extLst>
                </a:gridCol>
                <a:gridCol w="1193042">
                  <a:extLst>
                    <a:ext uri="{9D8B030D-6E8A-4147-A177-3AD203B41FA5}">
                      <a16:colId xmlns:a16="http://schemas.microsoft.com/office/drawing/2014/main" val="4194509607"/>
                    </a:ext>
                  </a:extLst>
                </a:gridCol>
                <a:gridCol w="1139312">
                  <a:extLst>
                    <a:ext uri="{9D8B030D-6E8A-4147-A177-3AD203B41FA5}">
                      <a16:colId xmlns:a16="http://schemas.microsoft.com/office/drawing/2014/main" val="4281704266"/>
                    </a:ext>
                  </a:extLst>
                </a:gridCol>
                <a:gridCol w="1139312">
                  <a:extLst>
                    <a:ext uri="{9D8B030D-6E8A-4147-A177-3AD203B41FA5}">
                      <a16:colId xmlns:a16="http://schemas.microsoft.com/office/drawing/2014/main" val="2018821032"/>
                    </a:ext>
                  </a:extLst>
                </a:gridCol>
              </a:tblGrid>
              <a:tr h="32897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pt-BR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BIO-BIO (7)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BIO-BIC (48)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BIO-MAR (79)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 (5)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ARQ (147)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1508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Contribuição do curso para criar, investigar conhecimento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solidFill>
                            <a:srgbClr val="7030A0"/>
                          </a:solidFill>
                          <a:effectLst/>
                        </a:rPr>
                        <a:t>4,37</a:t>
                      </a:r>
                      <a:endParaRPr lang="pt-BR" sz="3200" dirty="0">
                        <a:solidFill>
                          <a:srgbClr val="7030A0"/>
                        </a:solidFill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solidFill>
                            <a:srgbClr val="7030A0"/>
                          </a:solidFill>
                          <a:effectLst/>
                        </a:rPr>
                        <a:t>4,62</a:t>
                      </a:r>
                      <a:endParaRPr lang="pt-BR" sz="3200" dirty="0">
                        <a:solidFill>
                          <a:srgbClr val="7030A0"/>
                        </a:solidFill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solidFill>
                            <a:srgbClr val="7030A0"/>
                          </a:solidFill>
                          <a:effectLst/>
                        </a:rPr>
                        <a:t>4,50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6479875"/>
                  </a:ext>
                </a:extLst>
              </a:tr>
              <a:tr h="78046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Informações sobre a vida profissional após a graduação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3,30</a:t>
                      </a:r>
                      <a:endParaRPr lang="pt-BR" sz="3200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solidFill>
                            <a:srgbClr val="C00000"/>
                          </a:solidFill>
                          <a:effectLst/>
                        </a:rPr>
                        <a:t>4,37</a:t>
                      </a:r>
                      <a:endParaRPr lang="pt-BR" sz="3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solidFill>
                            <a:srgbClr val="C00000"/>
                          </a:solidFill>
                          <a:effectLst/>
                        </a:rPr>
                        <a:t>4,07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9330849"/>
                  </a:ext>
                </a:extLst>
              </a:tr>
              <a:tr h="100720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Preparação para atuar em diferentes áreas de atuação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effectLst/>
                        </a:rPr>
                        <a:t>3,97</a:t>
                      </a:r>
                      <a:endParaRPr lang="pt-BR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solidFill>
                            <a:srgbClr val="C00000"/>
                          </a:solidFill>
                          <a:effectLst/>
                        </a:rPr>
                        <a:t>4,37</a:t>
                      </a:r>
                      <a:endParaRPr lang="pt-BR" sz="3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</a:rPr>
                        <a:t>4,12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0857401"/>
                  </a:ext>
                </a:extLst>
              </a:tr>
              <a:tr h="41966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800" dirty="0">
                          <a:effectLst/>
                        </a:rPr>
                        <a:t>Média</a:t>
                      </a:r>
                      <a:endParaRPr lang="pt-BR" sz="4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effectLst/>
                        </a:rPr>
                        <a:t>3,88</a:t>
                      </a:r>
                      <a:endParaRPr lang="pt-BR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3,72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4,17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effectLst/>
                        </a:rPr>
                        <a:t>4,45</a:t>
                      </a:r>
                      <a:endParaRPr lang="pt-BR" sz="3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dirty="0">
                          <a:effectLst/>
                        </a:rPr>
                        <a:t>4,23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99473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C55AD169-61AB-D218-0AED-C87A6136F189}"/>
              </a:ext>
            </a:extLst>
          </p:cNvPr>
          <p:cNvSpPr txBox="1"/>
          <p:nvPr/>
        </p:nvSpPr>
        <p:spPr>
          <a:xfrm>
            <a:off x="2608289" y="464695"/>
            <a:ext cx="84689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/>
              <a:t>DISCENTES – CURSO</a:t>
            </a:r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E38AE9CB-EED9-4A1D-B4CC-01F00B6E39A1}"/>
              </a:ext>
            </a:extLst>
          </p:cNvPr>
          <p:cNvGrpSpPr/>
          <p:nvPr/>
        </p:nvGrpSpPr>
        <p:grpSpPr>
          <a:xfrm>
            <a:off x="9032300" y="1713968"/>
            <a:ext cx="3159700" cy="307777"/>
            <a:chOff x="8677836" y="6354184"/>
            <a:chExt cx="3159700" cy="307777"/>
          </a:xfrm>
        </p:grpSpPr>
        <p:cxnSp>
          <p:nvCxnSpPr>
            <p:cNvPr id="7" name="Conector reto 6">
              <a:extLst>
                <a:ext uri="{FF2B5EF4-FFF2-40B4-BE49-F238E27FC236}">
                  <a16:creationId xmlns:a16="http://schemas.microsoft.com/office/drawing/2014/main" id="{6086CEC3-00AF-4191-9793-AF107C8C6926}"/>
                </a:ext>
              </a:extLst>
            </p:cNvPr>
            <p:cNvCxnSpPr>
              <a:cxnSpLocks/>
            </p:cNvCxnSpPr>
            <p:nvPr/>
          </p:nvCxnSpPr>
          <p:spPr>
            <a:xfrm>
              <a:off x="8677836" y="6508072"/>
              <a:ext cx="251012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A3B1A6A5-9FFE-4B02-9DFF-A70AB05231BF}"/>
                </a:ext>
              </a:extLst>
            </p:cNvPr>
            <p:cNvSpPr txBox="1"/>
            <p:nvPr/>
          </p:nvSpPr>
          <p:spPr>
            <a:xfrm>
              <a:off x="8928848" y="6354184"/>
              <a:ext cx="1162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maior valor</a:t>
              </a:r>
            </a:p>
          </p:txBody>
        </p:sp>
        <p:cxnSp>
          <p:nvCxnSpPr>
            <p:cNvPr id="9" name="Conector reto 8">
              <a:extLst>
                <a:ext uri="{FF2B5EF4-FFF2-40B4-BE49-F238E27FC236}">
                  <a16:creationId xmlns:a16="http://schemas.microsoft.com/office/drawing/2014/main" id="{52C1C64C-A10B-4669-955E-248312050A28}"/>
                </a:ext>
              </a:extLst>
            </p:cNvPr>
            <p:cNvCxnSpPr>
              <a:cxnSpLocks/>
            </p:cNvCxnSpPr>
            <p:nvPr/>
          </p:nvCxnSpPr>
          <p:spPr>
            <a:xfrm>
              <a:off x="10356700" y="6508072"/>
              <a:ext cx="25101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8B5630DE-7765-490D-933A-8ABFF08BD5A4}"/>
                </a:ext>
              </a:extLst>
            </p:cNvPr>
            <p:cNvSpPr txBox="1"/>
            <p:nvPr/>
          </p:nvSpPr>
          <p:spPr>
            <a:xfrm>
              <a:off x="10607712" y="6354184"/>
              <a:ext cx="1229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menor valor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2604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18BB8-A8AF-A3B9-C64A-75F4AE964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E0B1F9D-3BF2-AE73-D16E-5A6485A46C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059327"/>
              </p:ext>
            </p:extLst>
          </p:nvPr>
        </p:nvGraphicFramePr>
        <p:xfrm>
          <a:off x="2412067" y="1975969"/>
          <a:ext cx="9640242" cy="4485721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3834532">
                  <a:extLst>
                    <a:ext uri="{9D8B030D-6E8A-4147-A177-3AD203B41FA5}">
                      <a16:colId xmlns:a16="http://schemas.microsoft.com/office/drawing/2014/main" val="3758034626"/>
                    </a:ext>
                  </a:extLst>
                </a:gridCol>
                <a:gridCol w="1137494">
                  <a:extLst>
                    <a:ext uri="{9D8B030D-6E8A-4147-A177-3AD203B41FA5}">
                      <a16:colId xmlns:a16="http://schemas.microsoft.com/office/drawing/2014/main" val="480197554"/>
                    </a:ext>
                  </a:extLst>
                </a:gridCol>
                <a:gridCol w="1317827">
                  <a:extLst>
                    <a:ext uri="{9D8B030D-6E8A-4147-A177-3AD203B41FA5}">
                      <a16:colId xmlns:a16="http://schemas.microsoft.com/office/drawing/2014/main" val="3530916155"/>
                    </a:ext>
                  </a:extLst>
                </a:gridCol>
                <a:gridCol w="1151365">
                  <a:extLst>
                    <a:ext uri="{9D8B030D-6E8A-4147-A177-3AD203B41FA5}">
                      <a16:colId xmlns:a16="http://schemas.microsoft.com/office/drawing/2014/main" val="4194509607"/>
                    </a:ext>
                  </a:extLst>
                </a:gridCol>
                <a:gridCol w="1099512">
                  <a:extLst>
                    <a:ext uri="{9D8B030D-6E8A-4147-A177-3AD203B41FA5}">
                      <a16:colId xmlns:a16="http://schemas.microsoft.com/office/drawing/2014/main" val="4281704266"/>
                    </a:ext>
                  </a:extLst>
                </a:gridCol>
                <a:gridCol w="1099512">
                  <a:extLst>
                    <a:ext uri="{9D8B030D-6E8A-4147-A177-3AD203B41FA5}">
                      <a16:colId xmlns:a16="http://schemas.microsoft.com/office/drawing/2014/main" val="1834259243"/>
                    </a:ext>
                  </a:extLst>
                </a:gridCol>
              </a:tblGrid>
              <a:tr h="32897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pt-BR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BIO-BIO (2)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BIO-BIC (18)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BIO-MAR (21)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ENG (7)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ARQ (18)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1508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Número de pré-requisitos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6479875"/>
                  </a:ext>
                </a:extLst>
              </a:tr>
              <a:tr h="73352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Contribuição optativas para formação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9330849"/>
                  </a:ext>
                </a:extLst>
              </a:tr>
              <a:tr h="66744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Estrutura curricular das disciplinas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20857401"/>
                  </a:ext>
                </a:extLst>
              </a:tr>
              <a:tr h="536536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</a:rPr>
                        <a:t>Interdisciplinaridade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8075488"/>
                  </a:ext>
                </a:extLst>
              </a:tr>
              <a:tr h="347941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Estrutura curricular do estágio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751088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Estrutura curricular da extensão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0166462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Adequação dos conteúdos para a formação profissional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4,35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3456815"/>
                  </a:ext>
                </a:extLst>
              </a:tr>
              <a:tr h="419668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800" dirty="0">
                          <a:effectLst/>
                        </a:rPr>
                        <a:t>Média</a:t>
                      </a:r>
                      <a:endParaRPr lang="pt-BR" sz="4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4,14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4,09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4,14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457200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pt-B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4,11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99473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F0040A9E-A8CB-4847-C53C-FDF9DB0AA343}"/>
              </a:ext>
            </a:extLst>
          </p:cNvPr>
          <p:cNvSpPr txBox="1"/>
          <p:nvPr/>
        </p:nvSpPr>
        <p:spPr>
          <a:xfrm>
            <a:off x="2623279" y="419725"/>
            <a:ext cx="859241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600" dirty="0"/>
              <a:t>DOCENTES – CURSO</a:t>
            </a:r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40039ABE-4487-4842-BE09-340B4117F5BF}"/>
              </a:ext>
            </a:extLst>
          </p:cNvPr>
          <p:cNvGrpSpPr/>
          <p:nvPr/>
        </p:nvGrpSpPr>
        <p:grpSpPr>
          <a:xfrm>
            <a:off x="9032300" y="1713968"/>
            <a:ext cx="3159700" cy="307777"/>
            <a:chOff x="8677836" y="6354184"/>
            <a:chExt cx="3159700" cy="307777"/>
          </a:xfrm>
        </p:grpSpPr>
        <p:cxnSp>
          <p:nvCxnSpPr>
            <p:cNvPr id="7" name="Conector reto 6">
              <a:extLst>
                <a:ext uri="{FF2B5EF4-FFF2-40B4-BE49-F238E27FC236}">
                  <a16:creationId xmlns:a16="http://schemas.microsoft.com/office/drawing/2014/main" id="{B39DFC27-981A-4300-9C67-1271B67ED6AE}"/>
                </a:ext>
              </a:extLst>
            </p:cNvPr>
            <p:cNvCxnSpPr>
              <a:cxnSpLocks/>
            </p:cNvCxnSpPr>
            <p:nvPr/>
          </p:nvCxnSpPr>
          <p:spPr>
            <a:xfrm>
              <a:off x="8677836" y="6508072"/>
              <a:ext cx="251012" cy="0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1BB4F6B6-4CD1-406A-8627-9279B112F208}"/>
                </a:ext>
              </a:extLst>
            </p:cNvPr>
            <p:cNvSpPr txBox="1"/>
            <p:nvPr/>
          </p:nvSpPr>
          <p:spPr>
            <a:xfrm>
              <a:off x="8928848" y="6354184"/>
              <a:ext cx="1162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maior valor</a:t>
              </a:r>
            </a:p>
          </p:txBody>
        </p:sp>
        <p:cxnSp>
          <p:nvCxnSpPr>
            <p:cNvPr id="9" name="Conector reto 8">
              <a:extLst>
                <a:ext uri="{FF2B5EF4-FFF2-40B4-BE49-F238E27FC236}">
                  <a16:creationId xmlns:a16="http://schemas.microsoft.com/office/drawing/2014/main" id="{DB42D06B-A859-4EB7-BA6C-CA136BF0E271}"/>
                </a:ext>
              </a:extLst>
            </p:cNvPr>
            <p:cNvCxnSpPr>
              <a:cxnSpLocks/>
            </p:cNvCxnSpPr>
            <p:nvPr/>
          </p:nvCxnSpPr>
          <p:spPr>
            <a:xfrm>
              <a:off x="10356700" y="6508072"/>
              <a:ext cx="251012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201F32E1-28CC-41E2-9420-B52E5AEC9DF0}"/>
                </a:ext>
              </a:extLst>
            </p:cNvPr>
            <p:cNvSpPr txBox="1"/>
            <p:nvPr/>
          </p:nvSpPr>
          <p:spPr>
            <a:xfrm>
              <a:off x="10607712" y="6354184"/>
              <a:ext cx="122982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/>
                <a:t>menor valor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7129699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TM10001105[[fn=Cortar]]</Template>
  <TotalTime>2688</TotalTime>
  <Words>1254</Words>
  <Application>Microsoft Office PowerPoint</Application>
  <PresentationFormat>Widescreen</PresentationFormat>
  <Paragraphs>477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Cacho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ERIC ZETTERMANN DIAS DE AZEVEDO</dc:creator>
  <cp:lastModifiedBy>ERIC ZETTERMANN DIAS DE AZEVEDO</cp:lastModifiedBy>
  <cp:revision>51</cp:revision>
  <dcterms:created xsi:type="dcterms:W3CDTF">2025-03-25T18:42:10Z</dcterms:created>
  <dcterms:modified xsi:type="dcterms:W3CDTF">2026-04-06T18:07:22Z</dcterms:modified>
</cp:coreProperties>
</file>